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5.xml" ContentType="application/vnd.openxmlformats-officedocument.presentationml.notesSlide+xml"/>
  <Override PartName="/ppt/tags/tag86.xml" ContentType="application/vnd.openxmlformats-officedocument.presentationml.tags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02" r:id="rId5"/>
    <p:sldId id="2147472731" r:id="rId6"/>
    <p:sldId id="2146846056" r:id="rId7"/>
    <p:sldId id="2146847090" r:id="rId8"/>
    <p:sldId id="2146846047" r:id="rId9"/>
    <p:sldId id="2147472742" r:id="rId10"/>
    <p:sldId id="2147472686" r:id="rId11"/>
    <p:sldId id="2146846828" r:id="rId12"/>
    <p:sldId id="2104" r:id="rId13"/>
    <p:sldId id="2147472740" r:id="rId14"/>
    <p:sldId id="2147472675" r:id="rId15"/>
    <p:sldId id="2147472732" r:id="rId16"/>
    <p:sldId id="2147472727" r:id="rId17"/>
    <p:sldId id="2147472715" r:id="rId18"/>
    <p:sldId id="2147472687" r:id="rId19"/>
    <p:sldId id="2146846857" r:id="rId20"/>
    <p:sldId id="2147472739" r:id="rId21"/>
    <p:sldId id="2147472741" r:id="rId22"/>
    <p:sldId id="2147472723" r:id="rId23"/>
    <p:sldId id="2147472733" r:id="rId24"/>
    <p:sldId id="2147472701" r:id="rId25"/>
    <p:sldId id="2147472734" r:id="rId26"/>
    <p:sldId id="2147472735" r:id="rId27"/>
    <p:sldId id="2147472729" r:id="rId28"/>
    <p:sldId id="2146846880" r:id="rId29"/>
    <p:sldId id="2147472721" r:id="rId30"/>
  </p:sldIdLst>
  <p:sldSz cx="9144000" cy="5143500" type="screen16x9"/>
  <p:notesSz cx="7023100" cy="9309100"/>
  <p:custDataLst>
    <p:tags r:id="rId3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9A17259A-7DED-4CC4-B394-740563B1C65D}">
          <p14:sldIdLst>
            <p14:sldId id="302"/>
            <p14:sldId id="2147472731"/>
            <p14:sldId id="2146846056"/>
            <p14:sldId id="2146847090"/>
            <p14:sldId id="2146846047"/>
            <p14:sldId id="2147472742"/>
          </p14:sldIdLst>
        </p14:section>
        <p14:section name="MomCare Explained" id="{54C919DF-FA7D-9A41-8D8C-06FC1C3D6614}">
          <p14:sldIdLst>
            <p14:sldId id="2147472686"/>
            <p14:sldId id="2146846828"/>
            <p14:sldId id="2104"/>
            <p14:sldId id="2147472740"/>
            <p14:sldId id="2147472675"/>
            <p14:sldId id="2147472732"/>
            <p14:sldId id="2147472727"/>
            <p14:sldId id="2147472715"/>
          </p14:sldIdLst>
        </p14:section>
        <p14:section name="Segmentation" id="{B286F0D3-F5B0-604D-8D37-F8D15AC1086A}">
          <p14:sldIdLst>
            <p14:sldId id="2147472687"/>
            <p14:sldId id="2146846857"/>
            <p14:sldId id="2147472739"/>
            <p14:sldId id="2147472741"/>
            <p14:sldId id="2147472723"/>
            <p14:sldId id="2147472733"/>
            <p14:sldId id="2147472701"/>
            <p14:sldId id="2147472734"/>
            <p14:sldId id="2147472735"/>
            <p14:sldId id="2147472729"/>
            <p14:sldId id="2146846880"/>
            <p14:sldId id="2147472721"/>
          </p14:sldIdLst>
        </p14:section>
        <p14:section name="Appendix" id="{050ECECE-8638-D54B-9ABC-FD0671C45A0D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166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EF1F6E-8839-FAD1-C30A-0F2379BB1C29}" name="Sarah Qian" initials="SQ" userId="S::s.qian@pharmaccess.org::a85f56da-f126-4b9e-98a5-16e88f2ebc76" providerId="AD"/>
  <p188:author id="{20E519AF-5CC7-A3DE-AD27-0AE9CA11C52F}" name="Fatih Cakmak" initials="FC" userId="S::f.cakmak@Pharmaccess.org::5f3eaa42-e067-46f4-998d-958d7e36d5f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e van der Wansem" initials="SvdW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4E5"/>
    <a:srgbClr val="00A79D"/>
    <a:srgbClr val="FFFFFF"/>
    <a:srgbClr val="000000"/>
    <a:srgbClr val="F26522"/>
    <a:srgbClr val="FFFD78"/>
    <a:srgbClr val="EC008C"/>
    <a:srgbClr val="FBB040"/>
    <a:srgbClr val="FFD579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>
      <p:cViewPr varScale="1">
        <p:scale>
          <a:sx n="137" d="100"/>
          <a:sy n="137" d="100"/>
        </p:scale>
        <p:origin x="920" y="192"/>
      </p:cViewPr>
      <p:guideLst>
        <p:guide orient="horz" pos="1665"/>
        <p:guide pos="288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pharmaccess.sharepoint.com/sites/momcareteam/Shared%20Documents/General/MomCare%20Presentations/20230315%20Results%20Summary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pharmaccess.sharepoint.com/sites/InnovativecareModels/Shared%20Documents/General/03.%20Presentations/20230426%20Graphs%20for%20WEF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pharmaccess.sharepoint.com/sites/InnovativecareModels/Shared%20Documents/General/03.%20Presentations/20230426%20Graphs%20for%20WE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312288613303268E-2"/>
          <c:y val="0.16438356164383561"/>
          <c:w val="0.94137542277339337"/>
          <c:h val="0.7847358121330723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9A1C-FC4C-BD10-BD71C5CE8908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A1C-FC4C-BD10-BD71C5CE8908}"/>
              </c:ext>
            </c:extLst>
          </c:dPt>
          <c:dLbls>
            <c:dLbl>
              <c:idx val="0"/>
              <c:layout>
                <c:manualLayout>
                  <c:x val="5.471956224350193E-3"/>
                  <c:y val="-0.1308315193509795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9A1C-FC4C-BD10-BD71C5CE8908}"/>
                </c:ext>
              </c:extLst>
            </c:dLbl>
            <c:dLbl>
              <c:idx val="1"/>
              <c:layout>
                <c:manualLayout>
                  <c:x val="0"/>
                  <c:y val="-0.2393923307281413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9A1C-FC4C-BD10-BD71C5CE8908}"/>
                </c:ext>
              </c:extLst>
            </c:dLbl>
            <c:dLbl>
              <c:idx val="2"/>
              <c:layout>
                <c:manualLayout>
                  <c:x val="0"/>
                  <c:y val="-8.5127201565557725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tx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9A1C-FC4C-BD10-BD71C5CE8908}"/>
                </c:ext>
              </c:extLst>
            </c:dLbl>
            <c:dLbl>
              <c:idx val="3"/>
              <c:layout>
                <c:manualLayout>
                  <c:x val="0"/>
                  <c:y val="-6.4579256360078274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tx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9A1C-FC4C-BD10-BD71C5CE89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 b="1"/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342</c:v>
                </c:pt>
                <c:pt idx="1">
                  <c:v>524</c:v>
                </c:pt>
                <c:pt idx="2">
                  <c:v>19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1C-FC4C-BD10-BD71C5CE89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18179208"/>
        <c:axId val="1"/>
      </c:barChart>
      <c:catAx>
        <c:axId val="10181792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2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181792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312288613303268E-2"/>
          <c:y val="0.16438356164383561"/>
          <c:w val="0.94137542277339337"/>
          <c:h val="0.7847358121330723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C37-2549-97F6-3F5AEE3AE5F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C37-2549-97F6-3F5AEE3AE5F6}"/>
              </c:ext>
            </c:extLst>
          </c:dPt>
          <c:dLbls>
            <c:dLbl>
              <c:idx val="0"/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37-2549-97F6-3F5AEE3AE5F6}"/>
                </c:ext>
              </c:extLst>
            </c:dLbl>
            <c:dLbl>
              <c:idx val="1"/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bg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37-2549-97F6-3F5AEE3AE5F6}"/>
                </c:ext>
              </c:extLst>
            </c:dLbl>
            <c:dLbl>
              <c:idx val="2"/>
              <c:layout>
                <c:manualLayout>
                  <c:x val="0"/>
                  <c:y val="-0.16024863951141013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tx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C37-2549-97F6-3F5AEE3AE5F6}"/>
                </c:ext>
              </c:extLst>
            </c:dLbl>
            <c:dLbl>
              <c:idx val="3"/>
              <c:layout>
                <c:manualLayout>
                  <c:x val="0"/>
                  <c:y val="-0.14269680736180709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b="1">
                      <a:solidFill>
                        <a:schemeClr val="tx1"/>
                      </a:solidFill>
                      <a:latin typeface="+mn-lt"/>
                      <a:ea typeface="ＭＳ Ｐゴシック"/>
                      <a:cs typeface="ＭＳ Ｐゴシック"/>
                      <a:sym typeface="+mn-lt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37-2549-97F6-3F5AEE3AE5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 b="1"/>
                </a:pPr>
                <a:endParaRPr lang="en-NL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19.600000000000001</c:v>
                </c:pt>
                <c:pt idx="1">
                  <c:v>21.3</c:v>
                </c:pt>
                <c:pt idx="2">
                  <c:v>3.5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7-2549-97F6-3F5AEE3AE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18180520"/>
        <c:axId val="1"/>
      </c:barChart>
      <c:catAx>
        <c:axId val="10181805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1.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1818052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987012987012988E-2"/>
          <c:y val="3.4736138944555781E-2"/>
          <c:w val="0.97402597402597402"/>
          <c:h val="0.9305277221108884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c:spPr>
          <c:invertIfNegative val="0"/>
          <c:val>
            <c:numRef>
              <c:f>Sheet1!$A$1:$I$1</c:f>
              <c:numCache>
                <c:formatCode>General</c:formatCode>
                <c:ptCount val="9"/>
                <c:pt idx="0">
                  <c:v>14.262427720735829</c:v>
                </c:pt>
                <c:pt idx="1">
                  <c:v>14.320078859536792</c:v>
                </c:pt>
                <c:pt idx="2">
                  <c:v>15.933569182704545</c:v>
                </c:pt>
                <c:pt idx="3">
                  <c:v>12.837525683981355</c:v>
                </c:pt>
                <c:pt idx="4">
                  <c:v>9.0188856002283444</c:v>
                </c:pt>
                <c:pt idx="5">
                  <c:v>2.9047369120847577</c:v>
                </c:pt>
                <c:pt idx="6">
                  <c:v>8.3074962724186463</c:v>
                </c:pt>
                <c:pt idx="7">
                  <c:v>23.246032677131481</c:v>
                </c:pt>
                <c:pt idx="8">
                  <c:v>29.244093783551719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A2-402F-BDFA-2CC73C0DF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02995071"/>
        <c:axId val="1"/>
      </c:barChart>
      <c:lineChart>
        <c:grouping val="standard"/>
        <c:varyColors val="0"/>
        <c:ser>
          <c:idx val="1"/>
          <c:order val="1"/>
          <c:spPr>
            <a:ln w="12700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0A2-402F-BDFA-2CC73C0DF5A2}"/>
              </c:ext>
            </c:extLst>
          </c:dPt>
          <c:dPt>
            <c:idx val="1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0A2-402F-BDFA-2CC73C0DF5A2}"/>
              </c:ext>
            </c:extLst>
          </c:dPt>
          <c:dPt>
            <c:idx val="2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0A2-402F-BDFA-2CC73C0DF5A2}"/>
              </c:ext>
            </c:extLst>
          </c:dPt>
          <c:dPt>
            <c:idx val="3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0A2-402F-BDFA-2CC73C0DF5A2}"/>
              </c:ext>
            </c:extLst>
          </c:dPt>
          <c:dPt>
            <c:idx val="4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0A2-402F-BDFA-2CC73C0DF5A2}"/>
              </c:ext>
            </c:extLst>
          </c:dPt>
          <c:dPt>
            <c:idx val="5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0A2-402F-BDFA-2CC73C0DF5A2}"/>
              </c:ext>
            </c:extLst>
          </c:dPt>
          <c:dPt>
            <c:idx val="6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0A2-402F-BDFA-2CC73C0DF5A2}"/>
              </c:ext>
            </c:extLst>
          </c:dPt>
          <c:dPt>
            <c:idx val="7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C0A2-402F-BDFA-2CC73C0DF5A2}"/>
              </c:ext>
            </c:extLst>
          </c:dPt>
          <c:dPt>
            <c:idx val="8"/>
            <c:marker>
              <c:symbol val="diamond"/>
              <c:size val="3"/>
              <c:spPr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C0A2-402F-BDFA-2CC73C0DF5A2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0">
                  <c:v>2.9885525311625543</c:v>
                </c:pt>
                <c:pt idx="1">
                  <c:v>3.0047547547547548</c:v>
                </c:pt>
                <c:pt idx="2">
                  <c:v>2.9550342130987293</c:v>
                </c:pt>
                <c:pt idx="3">
                  <c:v>3.1738148984198644</c:v>
                </c:pt>
                <c:pt idx="4">
                  <c:v>2.9399919452275474</c:v>
                </c:pt>
                <c:pt idx="5">
                  <c:v>2.8656880733944954</c:v>
                </c:pt>
                <c:pt idx="6">
                  <c:v>3.1318531943815135</c:v>
                </c:pt>
                <c:pt idx="7">
                  <c:v>3.2399380804953561</c:v>
                </c:pt>
                <c:pt idx="8">
                  <c:v>3.4545454545454546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0A2-402F-BDFA-2CC73C0DF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140299507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9.345103884561823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bg1"/>
            </a:solidFill>
            <a:prstDash val="solid"/>
          </a:ln>
        </c:spPr>
        <c:crossAx val="1402995071"/>
        <c:crosses val="max"/>
        <c:crossBetween val="between"/>
        <c:majorUnit val="5"/>
      </c:valAx>
      <c:valAx>
        <c:axId val="2"/>
        <c:scaling>
          <c:orientation val="minMax"/>
          <c:max val="4"/>
          <c:min val="1.2000000000000002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bg1"/>
            </a:solidFill>
            <a:prstDash val="solid"/>
          </a:ln>
        </c:spPr>
        <c:txPr>
          <a:bodyPr wrap="none"/>
          <a:lstStyle/>
          <a:p>
            <a:pPr>
              <a:defRPr sz="700" kern="1200">
                <a:latin typeface="+mn-lt"/>
                <a:ea typeface="ＭＳ Ｐゴシック"/>
                <a:cs typeface="ＭＳ Ｐゴシック"/>
              </a:defRPr>
            </a:pPr>
            <a:endParaRPr lang="en-NL"/>
          </a:p>
        </c:txPr>
        <c:crossAx val="3"/>
        <c:crosses val="min"/>
        <c:crossBetween val="between"/>
        <c:majorUnit val="0.2"/>
      </c:valAx>
      <c:catAx>
        <c:axId val="3"/>
        <c:scaling>
          <c:orientation val="minMax"/>
        </c:scaling>
        <c:delete val="1"/>
        <c:axPos val="b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Blad1!$A$5</c:f>
              <c:strCache>
                <c:ptCount val="1"/>
                <c:pt idx="0">
                  <c:v>First MomCare Cohort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Blad1!$B$4:$E$4</c:f>
              <c:strCache>
                <c:ptCount val="4"/>
                <c:pt idx="0">
                  <c:v>% full ANC profile</c:v>
                </c:pt>
                <c:pt idx="1">
                  <c:v>4+ ANC visits</c:v>
                </c:pt>
                <c:pt idx="2">
                  <c:v>Ultrasound</c:v>
                </c:pt>
                <c:pt idx="3">
                  <c:v>Facility based delivery</c:v>
                </c:pt>
              </c:strCache>
            </c:strRef>
          </c:cat>
          <c:val>
            <c:numRef>
              <c:f>Blad1!$B$5:$E$5</c:f>
              <c:numCache>
                <c:formatCode>0%</c:formatCode>
                <c:ptCount val="4"/>
                <c:pt idx="0">
                  <c:v>0.75</c:v>
                </c:pt>
                <c:pt idx="1">
                  <c:v>0.38</c:v>
                </c:pt>
                <c:pt idx="2">
                  <c:v>0.7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6-224F-9775-D784525F35C0}"/>
            </c:ext>
          </c:extLst>
        </c:ser>
        <c:ser>
          <c:idx val="1"/>
          <c:order val="1"/>
          <c:tx>
            <c:strRef>
              <c:f>Blad1!$A$6</c:f>
              <c:strCache>
                <c:ptCount val="1"/>
                <c:pt idx="0">
                  <c:v>9th MomCare cohort</c:v>
                </c:pt>
              </c:strCache>
            </c:strRef>
          </c:tx>
          <c:spPr>
            <a:solidFill>
              <a:srgbClr val="FFD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Blad1!$B$4:$E$4</c:f>
              <c:strCache>
                <c:ptCount val="4"/>
                <c:pt idx="0">
                  <c:v>% full ANC profile</c:v>
                </c:pt>
                <c:pt idx="1">
                  <c:v>4+ ANC visits</c:v>
                </c:pt>
                <c:pt idx="2">
                  <c:v>Ultrasound</c:v>
                </c:pt>
                <c:pt idx="3">
                  <c:v>Facility based delivery</c:v>
                </c:pt>
              </c:strCache>
            </c:strRef>
          </c:cat>
          <c:val>
            <c:numRef>
              <c:f>Blad1!$B$6:$E$6</c:f>
              <c:numCache>
                <c:formatCode>0%</c:formatCode>
                <c:ptCount val="4"/>
                <c:pt idx="0">
                  <c:v>0.9</c:v>
                </c:pt>
                <c:pt idx="1">
                  <c:v>0.54</c:v>
                </c:pt>
                <c:pt idx="2">
                  <c:v>0.85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6-224F-9775-D784525F3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930416"/>
        <c:axId val="364229471"/>
      </c:barChart>
      <c:catAx>
        <c:axId val="67293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64229471"/>
        <c:crosses val="autoZero"/>
        <c:auto val="1"/>
        <c:lblAlgn val="ctr"/>
        <c:lblOffset val="100"/>
        <c:noMultiLvlLbl val="0"/>
      </c:catAx>
      <c:valAx>
        <c:axId val="364229471"/>
        <c:scaling>
          <c:orientation val="minMax"/>
          <c:max val="1"/>
          <c:min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700">
                    <a:solidFill>
                      <a:schemeClr val="bg2">
                        <a:lumMod val="90000"/>
                      </a:schemeClr>
                    </a:solidFill>
                  </a:rPr>
                  <a:t>Percentage of mothers who received specified service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bg2">
                      <a:lumMod val="9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672930416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Comorbidities!$B$23</c:f>
              <c:strCache>
                <c:ptCount val="1"/>
                <c:pt idx="0">
                  <c:v>General population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Comorbidities!$C$22:$G$22</c:f>
              <c:strCache>
                <c:ptCount val="5"/>
                <c:pt idx="0">
                  <c:v>Anemia</c:v>
                </c:pt>
                <c:pt idx="1">
                  <c:v>Hypertension</c:v>
                </c:pt>
                <c:pt idx="2">
                  <c:v>HIV</c:v>
                </c:pt>
                <c:pt idx="3">
                  <c:v>Diabetes</c:v>
                </c:pt>
                <c:pt idx="4">
                  <c:v>Other*</c:v>
                </c:pt>
              </c:strCache>
            </c:strRef>
          </c:cat>
          <c:val>
            <c:numRef>
              <c:f>Comorbidities!$C$23:$G$23</c:f>
              <c:numCache>
                <c:formatCode>0%</c:formatCode>
                <c:ptCount val="5"/>
                <c:pt idx="0">
                  <c:v>8.9999999999999993E-3</c:v>
                </c:pt>
                <c:pt idx="1">
                  <c:v>8.0000000000000002E-3</c:v>
                </c:pt>
                <c:pt idx="2">
                  <c:v>3.5999999999999997E-2</c:v>
                </c:pt>
                <c:pt idx="3">
                  <c:v>1E-3</c:v>
                </c:pt>
                <c:pt idx="4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1-7542-919F-1D7CBD46B97F}"/>
            </c:ext>
          </c:extLst>
        </c:ser>
        <c:ser>
          <c:idx val="1"/>
          <c:order val="1"/>
          <c:tx>
            <c:strRef>
              <c:f>Comorbidities!$B$24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00A7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Comorbidities!$C$22:$G$22</c:f>
              <c:strCache>
                <c:ptCount val="5"/>
                <c:pt idx="0">
                  <c:v>Anemia</c:v>
                </c:pt>
                <c:pt idx="1">
                  <c:v>Hypertension</c:v>
                </c:pt>
                <c:pt idx="2">
                  <c:v>HIV</c:v>
                </c:pt>
                <c:pt idx="3">
                  <c:v>Diabetes</c:v>
                </c:pt>
                <c:pt idx="4">
                  <c:v>Other*</c:v>
                </c:pt>
              </c:strCache>
            </c:strRef>
          </c:cat>
          <c:val>
            <c:numRef>
              <c:f>Comorbidities!$C$24:$G$24</c:f>
              <c:numCache>
                <c:formatCode>0%</c:formatCode>
                <c:ptCount val="5"/>
                <c:pt idx="0">
                  <c:v>8.0000000000000002E-3</c:v>
                </c:pt>
                <c:pt idx="1">
                  <c:v>3.0000000000000001E-3</c:v>
                </c:pt>
                <c:pt idx="2">
                  <c:v>3.5000000000000003E-2</c:v>
                </c:pt>
                <c:pt idx="3">
                  <c:v>1E-3</c:v>
                </c:pt>
                <c:pt idx="4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81-7542-919F-1D7CBD46B97F}"/>
            </c:ext>
          </c:extLst>
        </c:ser>
        <c:ser>
          <c:idx val="2"/>
          <c:order val="2"/>
          <c:tx>
            <c:strRef>
              <c:f>Comorbidities!$B$25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F2652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Comorbidities!$C$22:$G$22</c:f>
              <c:strCache>
                <c:ptCount val="5"/>
                <c:pt idx="0">
                  <c:v>Anemia</c:v>
                </c:pt>
                <c:pt idx="1">
                  <c:v>Hypertension</c:v>
                </c:pt>
                <c:pt idx="2">
                  <c:v>HIV</c:v>
                </c:pt>
                <c:pt idx="3">
                  <c:v>Diabetes</c:v>
                </c:pt>
                <c:pt idx="4">
                  <c:v>Other*</c:v>
                </c:pt>
              </c:strCache>
            </c:strRef>
          </c:cat>
          <c:val>
            <c:numRef>
              <c:f>Comorbidities!$C$25:$G$25</c:f>
              <c:numCache>
                <c:formatCode>0%</c:formatCode>
                <c:ptCount val="5"/>
                <c:pt idx="0">
                  <c:v>2.1999999999999999E-2</c:v>
                </c:pt>
                <c:pt idx="1">
                  <c:v>5.0999999999999997E-2</c:v>
                </c:pt>
                <c:pt idx="2">
                  <c:v>4.1000000000000002E-2</c:v>
                </c:pt>
                <c:pt idx="3">
                  <c:v>6.0000000000000001E-3</c:v>
                </c:pt>
                <c:pt idx="4">
                  <c:v>8.5000000000000006E-2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81-7542-919F-1D7CBD46B97F}"/>
            </c:ext>
          </c:extLst>
        </c:ser>
        <c:ser>
          <c:idx val="3"/>
          <c:order val="3"/>
          <c:tx>
            <c:strRef>
              <c:f>Comorbidities!$B$26</c:f>
              <c:strCache>
                <c:ptCount val="1"/>
                <c:pt idx="0">
                  <c:v>Teenagers</c:v>
                </c:pt>
              </c:strCache>
            </c:strRef>
          </c:tx>
          <c:spPr>
            <a:solidFill>
              <a:srgbClr val="FBB04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Comorbidities!$C$22:$G$22</c:f>
              <c:strCache>
                <c:ptCount val="5"/>
                <c:pt idx="0">
                  <c:v>Anemia</c:v>
                </c:pt>
                <c:pt idx="1">
                  <c:v>Hypertension</c:v>
                </c:pt>
                <c:pt idx="2">
                  <c:v>HIV</c:v>
                </c:pt>
                <c:pt idx="3">
                  <c:v>Diabetes</c:v>
                </c:pt>
                <c:pt idx="4">
                  <c:v>Other*</c:v>
                </c:pt>
              </c:strCache>
            </c:strRef>
          </c:cat>
          <c:val>
            <c:numRef>
              <c:f>Comorbidities!$C$26:$G$26</c:f>
              <c:numCache>
                <c:formatCode>0%</c:formatCode>
                <c:ptCount val="5"/>
                <c:pt idx="0">
                  <c:v>1.5100000000000001E-2</c:v>
                </c:pt>
                <c:pt idx="1">
                  <c:v>4.0000000000000002E-4</c:v>
                </c:pt>
                <c:pt idx="2">
                  <c:v>1.2E-2</c:v>
                </c:pt>
                <c:pt idx="3">
                  <c:v>8.0000000000000004E-4</c:v>
                </c:pt>
                <c:pt idx="4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81-7542-919F-1D7CBD46B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161967"/>
        <c:axId val="313163695"/>
      </c:barChart>
      <c:catAx>
        <c:axId val="31316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13163695"/>
        <c:crosses val="autoZero"/>
        <c:auto val="1"/>
        <c:lblAlgn val="ctr"/>
        <c:lblOffset val="100"/>
        <c:noMultiLvlLbl val="0"/>
      </c:catAx>
      <c:valAx>
        <c:axId val="31316369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1316196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'Adverse Outcomes'!$G$9</c:f>
              <c:strCache>
                <c:ptCount val="1"/>
                <c:pt idx="0">
                  <c:v>General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1148038769184144E-3"/>
                  <c:y val="-4.21248953392997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DD-634A-8B72-FCD47C7603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'Adverse Outcomes'!$H$8:$L$8</c:f>
              <c:strCache>
                <c:ptCount val="5"/>
                <c:pt idx="0">
                  <c:v>Reported Child Mortality</c:v>
                </c:pt>
                <c:pt idx="1">
                  <c:v>Neonatal mortality</c:v>
                </c:pt>
                <c:pt idx="2">
                  <c:v>Pregnancy loss</c:v>
                </c:pt>
                <c:pt idx="3">
                  <c:v>Adverse delivery</c:v>
                </c:pt>
                <c:pt idx="4">
                  <c:v>Neonatal complications</c:v>
                </c:pt>
              </c:strCache>
            </c:strRef>
          </c:cat>
          <c:val>
            <c:numRef>
              <c:f>'Adverse Outcomes'!$H$9:$L$9</c:f>
              <c:numCache>
                <c:formatCode>0.0%</c:formatCode>
                <c:ptCount val="5"/>
                <c:pt idx="0">
                  <c:v>7.0999999999999994E-2</c:v>
                </c:pt>
                <c:pt idx="1">
                  <c:v>4.2999999999999999E-4</c:v>
                </c:pt>
                <c:pt idx="2" formatCode="0.00%">
                  <c:v>3.7000000000000002E-3</c:v>
                </c:pt>
                <c:pt idx="3">
                  <c:v>3.2000000000000001E-2</c:v>
                </c:pt>
                <c:pt idx="4">
                  <c:v>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DD-634A-8B72-FCD47C76037E}"/>
            </c:ext>
          </c:extLst>
        </c:ser>
        <c:ser>
          <c:idx val="1"/>
          <c:order val="1"/>
          <c:tx>
            <c:strRef>
              <c:f>'Adverse Outcomes'!$G$10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F2652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6.3444116307552817E-3"/>
                  <c:y val="-6.619626410461379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DD-634A-8B72-FCD47C76037E}"/>
                </c:ext>
              </c:extLst>
            </c:dLbl>
            <c:dLbl>
              <c:idx val="2"/>
              <c:layout>
                <c:manualLayout>
                  <c:x val="-4.2296077538369059E-3"/>
                  <c:y val="-8.42497906785993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DD-634A-8B72-FCD47C76037E}"/>
                </c:ext>
              </c:extLst>
            </c:dLbl>
            <c:dLbl>
              <c:idx val="3"/>
              <c:layout>
                <c:manualLayout>
                  <c:x val="-2.1148038769184144E-3"/>
                  <c:y val="-4.81427375306282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8DD-634A-8B72-FCD47C7603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'Adverse Outcomes'!$H$8:$L$8</c:f>
              <c:strCache>
                <c:ptCount val="5"/>
                <c:pt idx="0">
                  <c:v>Reported Child Mortality</c:v>
                </c:pt>
                <c:pt idx="1">
                  <c:v>Neonatal mortality</c:v>
                </c:pt>
                <c:pt idx="2">
                  <c:v>Pregnancy loss</c:v>
                </c:pt>
                <c:pt idx="3">
                  <c:v>Adverse delivery</c:v>
                </c:pt>
                <c:pt idx="4">
                  <c:v>Neonatal complications</c:v>
                </c:pt>
              </c:strCache>
            </c:strRef>
          </c:cat>
          <c:val>
            <c:numRef>
              <c:f>'Adverse Outcomes'!$H$10:$L$10</c:f>
              <c:numCache>
                <c:formatCode>0.0%</c:formatCode>
                <c:ptCount val="5"/>
                <c:pt idx="0">
                  <c:v>8.2000000000000003E-2</c:v>
                </c:pt>
                <c:pt idx="1">
                  <c:v>0</c:v>
                </c:pt>
                <c:pt idx="2" formatCode="0.00%">
                  <c:v>3.8999999999999998E-3</c:v>
                </c:pt>
                <c:pt idx="3">
                  <c:v>3.2000000000000001E-2</c:v>
                </c:pt>
                <c:pt idx="4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DD-634A-8B72-FCD47C76037E}"/>
            </c:ext>
          </c:extLst>
        </c:ser>
        <c:ser>
          <c:idx val="2"/>
          <c:order val="2"/>
          <c:tx>
            <c:strRef>
              <c:f>'Adverse Outcomes'!$G$11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00A7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'Adverse Outcomes'!$H$8:$L$8</c:f>
              <c:strCache>
                <c:ptCount val="5"/>
                <c:pt idx="0">
                  <c:v>Reported Child Mortality</c:v>
                </c:pt>
                <c:pt idx="1">
                  <c:v>Neonatal mortality</c:v>
                </c:pt>
                <c:pt idx="2">
                  <c:v>Pregnancy loss</c:v>
                </c:pt>
                <c:pt idx="3">
                  <c:v>Adverse delivery</c:v>
                </c:pt>
                <c:pt idx="4">
                  <c:v>Neonatal complications</c:v>
                </c:pt>
              </c:strCache>
            </c:strRef>
          </c:cat>
          <c:val>
            <c:numRef>
              <c:f>'Adverse Outcomes'!$H$11:$L$11</c:f>
              <c:numCache>
                <c:formatCode>0.0%</c:formatCode>
                <c:ptCount val="5"/>
                <c:pt idx="0">
                  <c:v>6.9000000000000006E-2</c:v>
                </c:pt>
                <c:pt idx="1">
                  <c:v>4.8000000000000001E-4</c:v>
                </c:pt>
                <c:pt idx="2" formatCode="0.00%">
                  <c:v>3.8E-3</c:v>
                </c:pt>
                <c:pt idx="3">
                  <c:v>3.2000000000000001E-2</c:v>
                </c:pt>
                <c:pt idx="4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DD-634A-8B72-FCD47C76037E}"/>
            </c:ext>
          </c:extLst>
        </c:ser>
        <c:ser>
          <c:idx val="3"/>
          <c:order val="3"/>
          <c:tx>
            <c:strRef>
              <c:f>'Adverse Outcomes'!$G$12</c:f>
              <c:strCache>
                <c:ptCount val="1"/>
                <c:pt idx="0">
                  <c:v>Teenage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'Adverse Outcomes'!$H$12:$L$12</c:f>
              <c:numCache>
                <c:formatCode>0.0%</c:formatCode>
                <c:ptCount val="5"/>
                <c:pt idx="1">
                  <c:v>6.0000000000000001E-3</c:v>
                </c:pt>
                <c:pt idx="3">
                  <c:v>0.06</c:v>
                </c:pt>
                <c:pt idx="4">
                  <c:v>2.4E-2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DD-634A-8B72-FCD47C760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177248"/>
        <c:axId val="521177007"/>
      </c:barChart>
      <c:catAx>
        <c:axId val="5031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521177007"/>
        <c:crosses val="autoZero"/>
        <c:auto val="1"/>
        <c:lblAlgn val="ctr"/>
        <c:lblOffset val="100"/>
        <c:noMultiLvlLbl val="0"/>
      </c:catAx>
      <c:valAx>
        <c:axId val="521177007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50317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A5D2111-29F8-CC4F-A356-A10993281B0F}" type="datetimeFigureOut">
              <a:rPr lang="en-US">
                <a:latin typeface="Arial" charset="0"/>
              </a:rPr>
              <a:pPr/>
              <a:t>5/1/23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DF27159-EE9F-6647-8DEC-7B741C637347}" type="slidenum">
              <a:rPr lang="en-US">
                <a:latin typeface="Arial" charset="0"/>
              </a:rPr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22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71CF5455-EA6F-E342-84CA-77352A2CD83C}" type="datetimeFigureOut">
              <a:rPr lang="en-US" smtClean="0"/>
              <a:pPr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>
                <a:latin typeface="Arial" charset="0"/>
              </a:defRPr>
            </a:lvl1pPr>
          </a:lstStyle>
          <a:p>
            <a:fld id="{EC87EF4F-7B4D-4041-99CF-783751CD3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9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97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83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6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6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https://gh.bmj.com/content/bmjgh/6/6/e004707.full.pdf</a:t>
            </a:r>
            <a:br>
              <a:rPr lang="en-US"/>
            </a:br>
            <a:r>
              <a:rPr lang="en-US"/>
              <a:t>https://documents1.worldbank.org/curated/en/260981468150303844/pdf/541060BRI0RBF110Box345636B01PUBLIC1.pdf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?Add more specific example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In Kenya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Working towards UHC, however significant gaps in access and affordability for out of pocket costs remain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Private health insurance remains low overall, with significant discrepancy seen across the spectrum of urbanization and wealth </a:t>
            </a:r>
          </a:p>
          <a:p>
            <a:r>
              <a:rPr lang="en-US"/>
              <a:t> </a:t>
            </a:r>
          </a:p>
          <a:p>
            <a:r>
              <a:rPr lang="en-US"/>
              <a:t>Kenya National Bureau of Statistics – demographic and health survey 2022 </a:t>
            </a:r>
          </a:p>
          <a:p>
            <a:pPr marL="285750" indent="-285750">
              <a:buFontTx/>
              <a:buChar char="-"/>
            </a:pPr>
            <a:r>
              <a:rPr lang="en-GB" sz="1800">
                <a:effectLst/>
                <a:latin typeface="TimesNewRomanPSMT"/>
              </a:rPr>
              <a:t>One in four persons in Kenya (26% of females and 27% of males) have some form of health insurance. </a:t>
            </a:r>
            <a:endParaRPr lang="en-GB" sz="1200">
              <a:effectLst/>
              <a:latin typeface="Arial" charset="0"/>
            </a:endParaRPr>
          </a:p>
          <a:p>
            <a:pPr marL="285750" indent="-285750">
              <a:buFontTx/>
              <a:buChar char="-"/>
            </a:pPr>
            <a:r>
              <a:rPr lang="en-GB" sz="1800">
                <a:effectLst/>
                <a:latin typeface="TimesNewRomanPSMT"/>
              </a:rPr>
              <a:t>The National Hospital Insurance Fund is the most common type of health insurance (24% each of females and males). </a:t>
            </a:r>
            <a:endParaRPr lang="en-GB" sz="1200">
              <a:effectLst/>
              <a:latin typeface="Arial" charset="0"/>
            </a:endParaRPr>
          </a:p>
          <a:p>
            <a:pPr marL="285750" indent="-285750">
              <a:buFontTx/>
              <a:buChar char="-"/>
            </a:pPr>
            <a:r>
              <a:rPr lang="en-GB" sz="1800">
                <a:effectLst/>
                <a:latin typeface="TimesNewRomanPSMT"/>
              </a:rPr>
              <a:t>The proportion of persons covered with any health insurance is higher in urban areas (39% among females and 41% among males) than in rural areas (20% among females and 19% among males). </a:t>
            </a:r>
            <a:endParaRPr lang="en-GB" sz="1200">
              <a:effectLst/>
              <a:latin typeface="Arial" charset="0"/>
            </a:endParaRPr>
          </a:p>
          <a:p>
            <a:pPr marL="285750" indent="-285750">
              <a:buFontTx/>
              <a:buChar char="-"/>
            </a:pPr>
            <a:r>
              <a:rPr lang="en-GB" sz="1800">
                <a:effectLst/>
                <a:latin typeface="TimesNewRomanPSMT"/>
              </a:rPr>
              <a:t>Health insurance coverage increases with increasing wealth, from 5% among females and males in the lowest wealth quintile to 56% among females and 60% among males in the highest wealth quintile. </a:t>
            </a:r>
            <a:endParaRPr lang="en-GB">
              <a:effectLst/>
            </a:endParaRP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98% response rate from 42000+ households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>
                <a:effectLst/>
                <a:latin typeface="TimesNewRomanPSMT"/>
              </a:rPr>
              <a:t>The percentage of women with four or more ANC visits for their last live birth is higher in urban areas (74%) than in rural areas (62%). </a:t>
            </a:r>
            <a:endParaRPr lang="en-GB">
              <a:effectLst/>
            </a:endParaRP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5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Perfect example of paper-based clinical admin when we see that this doctor / nurse actually owns her own smartphone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7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Perfect example of paper-based clinical admin when we see that this doctor / nurse actually owns her own smartphone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7EF4F-7B4D-4041-99CF-783751CD305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3175" y="0"/>
            <a:ext cx="9140825" cy="5143500"/>
          </a:xfrm>
        </p:spPr>
        <p:txBody>
          <a:bodyPr vert="horz" rtlCol="0" anchor="ctr" anchorCtr="1"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162045"/>
            <a:ext cx="8279856" cy="1608880"/>
          </a:xfrm>
          <a:solidFill>
            <a:schemeClr val="tx1">
              <a:alpha val="90000"/>
            </a:schemeClr>
          </a:solidFill>
        </p:spPr>
        <p:txBody>
          <a:bodyPr lIns="540000" tIns="180000" rIns="3960000" bIns="180000"/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655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2"/>
          <p:cNvSpPr>
            <a:spLocks noGrp="1" noChangeAspect="1"/>
          </p:cNvSpPr>
          <p:nvPr>
            <p:ph type="pic" idx="12" hasCustomPrompt="1"/>
          </p:nvPr>
        </p:nvSpPr>
        <p:spPr>
          <a:xfrm>
            <a:off x="4724400" y="461446"/>
            <a:ext cx="3343488" cy="1010078"/>
          </a:xfrm>
          <a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180000" tIns="180000" rIns="180000" bIns="180000" rtlCol="0" anchor="ctr" anchorCtr="1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792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0"/>
          </p:nvPr>
        </p:nvSpPr>
        <p:spPr>
          <a:xfrm>
            <a:off x="0" y="0"/>
            <a:ext cx="9144000" cy="5143500"/>
          </a:xfrm>
        </p:spPr>
        <p:txBody>
          <a:bodyPr vert="horz" rtlCol="0" anchor="t" anchorCtr="1"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707" y="905182"/>
            <a:ext cx="7221648" cy="3333136"/>
          </a:xfrm>
          <a:solidFill>
            <a:schemeClr val="tx1">
              <a:alpha val="90000"/>
            </a:schemeClr>
          </a:solidFill>
        </p:spPr>
        <p:txBody>
          <a:bodyPr lIns="1080000" tIns="360000" rIns="720000" bIns="1080000" anchor="ctr" anchorCtr="0"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“Click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Quote”</a:t>
            </a:r>
            <a:endParaRPr lang="en-US"/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03937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50000" imgH="6350000" progId="TCLayout.ActiveDocument.1">
                  <p:embed/>
                </p:oleObj>
              </mc:Choice>
              <mc:Fallback>
                <p:oleObj name="think-cell Slide" r:id="rId3" imgW="6350000" imgH="635000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010309" y="3032788"/>
            <a:ext cx="4908307" cy="520640"/>
          </a:xfrm>
        </p:spPr>
        <p:txBody>
          <a:bodyPr/>
          <a:lstStyle>
            <a:lvl1pPr marL="0" indent="0">
              <a:buFontTx/>
              <a:buNone/>
              <a:defRPr sz="1300" baseline="0">
                <a:solidFill>
                  <a:srgbClr val="D4E4F3"/>
                </a:solidFill>
              </a:defRPr>
            </a:lvl1pPr>
            <a:lvl2pPr marL="457200" indent="0">
              <a:buFontTx/>
              <a:buNone/>
              <a:defRPr sz="1300" baseline="0">
                <a:solidFill>
                  <a:srgbClr val="D4E4F3"/>
                </a:solidFill>
              </a:defRPr>
            </a:lvl2pPr>
            <a:lvl3pPr marL="914400" indent="0">
              <a:buFontTx/>
              <a:buNone/>
              <a:defRPr sz="1300" baseline="0">
                <a:solidFill>
                  <a:srgbClr val="D4E4F3"/>
                </a:solidFill>
              </a:defRPr>
            </a:lvl3pPr>
            <a:lvl4pPr marL="1371600" indent="0">
              <a:buFontTx/>
              <a:buNone/>
              <a:defRPr sz="1300" baseline="0">
                <a:solidFill>
                  <a:srgbClr val="D4E4F3"/>
                </a:solidFill>
              </a:defRPr>
            </a:lvl4pPr>
            <a:lvl5pPr marL="1828800" indent="0">
              <a:buFontTx/>
              <a:buNone/>
              <a:defRPr sz="1300" baseline="0">
                <a:solidFill>
                  <a:srgbClr val="D4E4F3"/>
                </a:solidFill>
              </a:defRPr>
            </a:lvl5pPr>
          </a:lstStyle>
          <a:p>
            <a:pPr lvl="0"/>
            <a:r>
              <a:rPr lang="en-US" sz="1300">
                <a:solidFill>
                  <a:srgbClr val="D4E4F3"/>
                </a:solidFill>
                <a:latin typeface="Arial" charset="0"/>
              </a:rPr>
              <a:t>— </a:t>
            </a:r>
            <a:r>
              <a:rPr lang="en-US"/>
              <a:t>Click to edit name</a:t>
            </a:r>
          </a:p>
        </p:txBody>
      </p:sp>
    </p:spTree>
    <p:extLst>
      <p:ext uri="{BB962C8B-B14F-4D97-AF65-F5344CB8AC3E}">
        <p14:creationId xmlns:p14="http://schemas.microsoft.com/office/powerpoint/2010/main" val="121189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68450" y="880281"/>
            <a:ext cx="6007100" cy="3507570"/>
          </a:xfrm>
        </p:spPr>
        <p:txBody>
          <a:bodyPr/>
          <a:lstStyle>
            <a:lvl1pPr marL="0" indent="0">
              <a:buNone/>
              <a:defRPr/>
            </a:lvl1pPr>
            <a:lvl2pPr marL="273050" indent="-273050">
              <a:defRPr/>
            </a:lvl2pPr>
            <a:lvl3pPr marL="533400" indent="-260350">
              <a:defRPr/>
            </a:lvl3pPr>
            <a:lvl4pPr marL="806450" indent="-273050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201647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+ image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71332" y="1319213"/>
            <a:ext cx="2244906" cy="3055937"/>
          </a:xfrm>
        </p:spPr>
        <p:txBody>
          <a:bodyPr anchor="ctr" anchorCtr="1"/>
          <a:lstStyle>
            <a:lvl1pPr marL="0" indent="0">
              <a:buNone/>
              <a:defRPr sz="2000" baseline="0"/>
            </a:lvl1pPr>
          </a:lstStyle>
          <a:p>
            <a:endParaRPr lang="nl-NL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74" y="4899724"/>
            <a:ext cx="9140825" cy="24377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vert="horz" wrap="square" rtlCol="0" anchor="ctr" anchorCtr="1">
            <a:no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0" y="4899724"/>
            <a:ext cx="3070412" cy="243776"/>
          </a:xfrm>
        </p:spPr>
        <p:txBody>
          <a:bodyPr wrap="square" anchor="ctr" anchorCtr="1">
            <a:noAutofit/>
          </a:bodyPr>
          <a:lstStyle>
            <a:lvl1pPr marL="0" indent="0" algn="ctr">
              <a:lnSpc>
                <a:spcPct val="100000"/>
              </a:lnSpc>
              <a:buClr>
                <a:srgbClr val="C4242B"/>
              </a:buClr>
              <a:buFontTx/>
              <a:buNone/>
              <a:defRPr sz="600" b="1" i="0" cap="all" baseline="0">
                <a:solidFill>
                  <a:srgbClr val="C4242B"/>
                </a:solidFill>
              </a:defRPr>
            </a:lvl1pPr>
            <a:lvl2pPr marL="742950" indent="-285750">
              <a:buFont typeface="Wingdings" charset="2"/>
              <a:buChar char="§"/>
              <a:defRPr sz="1300" baseline="0"/>
            </a:lvl2pPr>
            <a:lvl3pPr marL="1143000" indent="-228600">
              <a:buFont typeface="Wingdings" charset="2"/>
              <a:buChar char="§"/>
              <a:defRPr sz="1300" baseline="0"/>
            </a:lvl3pPr>
            <a:lvl4pPr marL="1600200" indent="-228600">
              <a:buFont typeface="Wingdings" charset="2"/>
              <a:buChar char="§"/>
              <a:defRPr sz="1300" baseline="0"/>
            </a:lvl4pPr>
            <a:lvl5pPr marL="2057400" indent="-228600">
              <a:buFont typeface="Wingdings" charset="2"/>
              <a:buChar char="§"/>
              <a:defRPr sz="1300" baseline="0"/>
            </a:lvl5pPr>
          </a:lstStyle>
          <a:p>
            <a:pPr lvl="0"/>
            <a:endParaRPr lang="en-US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070412" y="4899724"/>
            <a:ext cx="3070412" cy="243776"/>
          </a:xfrm>
        </p:spPr>
        <p:txBody>
          <a:bodyPr wrap="square" anchor="ctr" anchorCtr="1">
            <a:noAutofit/>
          </a:bodyPr>
          <a:lstStyle>
            <a:lvl1pPr marL="0" indent="0" algn="ctr">
              <a:lnSpc>
                <a:spcPct val="100000"/>
              </a:lnSpc>
              <a:buClr>
                <a:srgbClr val="C4242B"/>
              </a:buClr>
              <a:buFontTx/>
              <a:buNone/>
              <a:defRPr sz="600" b="1" i="0" cap="all" baseline="0">
                <a:solidFill>
                  <a:srgbClr val="6F9BC3"/>
                </a:solidFill>
              </a:defRPr>
            </a:lvl1pPr>
            <a:lvl2pPr marL="742950" indent="-285750">
              <a:buFont typeface="Wingdings" charset="2"/>
              <a:buChar char="§"/>
              <a:defRPr sz="1300" baseline="0"/>
            </a:lvl2pPr>
            <a:lvl3pPr marL="1143000" indent="-228600">
              <a:buFont typeface="Wingdings" charset="2"/>
              <a:buChar char="§"/>
              <a:defRPr sz="1300" baseline="0"/>
            </a:lvl3pPr>
            <a:lvl4pPr marL="1600200" indent="-228600">
              <a:buFont typeface="Wingdings" charset="2"/>
              <a:buChar char="§"/>
              <a:defRPr sz="1300" baseline="0"/>
            </a:lvl4pPr>
            <a:lvl5pPr marL="2057400" indent="-228600">
              <a:buFont typeface="Wingdings" charset="2"/>
              <a:buChar char="§"/>
              <a:defRPr sz="1300" baseline="0"/>
            </a:lvl5pPr>
          </a:lstStyle>
          <a:p>
            <a:pPr lvl="0"/>
            <a:endParaRPr lang="en-US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40824" y="4899724"/>
            <a:ext cx="3003176" cy="243776"/>
          </a:xfrm>
        </p:spPr>
        <p:txBody>
          <a:bodyPr wrap="square" anchor="ctr" anchorCtr="1">
            <a:noAutofit/>
          </a:bodyPr>
          <a:lstStyle>
            <a:lvl1pPr marL="0" indent="0" algn="ctr">
              <a:lnSpc>
                <a:spcPct val="100000"/>
              </a:lnSpc>
              <a:buClr>
                <a:srgbClr val="C4242B"/>
              </a:buClr>
              <a:buFontTx/>
              <a:buNone/>
              <a:defRPr sz="600" b="1" i="0" cap="all" baseline="0">
                <a:solidFill>
                  <a:srgbClr val="6F9BC3"/>
                </a:solidFill>
              </a:defRPr>
            </a:lvl1pPr>
            <a:lvl2pPr marL="742950" indent="-285750">
              <a:buFont typeface="Wingdings" charset="2"/>
              <a:buChar char="§"/>
              <a:defRPr sz="1300" baseline="0"/>
            </a:lvl2pPr>
            <a:lvl3pPr marL="1143000" indent="-228600">
              <a:buFont typeface="Wingdings" charset="2"/>
              <a:buChar char="§"/>
              <a:defRPr sz="1300" baseline="0"/>
            </a:lvl3pPr>
            <a:lvl4pPr marL="1600200" indent="-228600">
              <a:buFont typeface="Wingdings" charset="2"/>
              <a:buChar char="§"/>
              <a:defRPr sz="1300" baseline="0"/>
            </a:lvl4pPr>
            <a:lvl5pPr marL="2057400" indent="-228600">
              <a:buFont typeface="Wingdings" charset="2"/>
              <a:buChar char="§"/>
              <a:defRPr sz="1300" baseline="0"/>
            </a:lvl5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252484" y="1319213"/>
            <a:ext cx="5197034" cy="3068638"/>
          </a:xfrm>
        </p:spPr>
        <p:txBody>
          <a:bodyPr/>
          <a:lstStyle>
            <a:lvl1pPr marL="0" indent="0">
              <a:buNone/>
              <a:defRPr/>
            </a:lvl1pPr>
            <a:lvl2pPr marL="273050" indent="-273050">
              <a:defRPr/>
            </a:lvl2pPr>
            <a:lvl3pPr marL="533400" indent="-260350">
              <a:defRPr/>
            </a:lvl3pPr>
            <a:lvl4pPr marL="806450" indent="-273050"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621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62045"/>
            <a:ext cx="7194176" cy="561600"/>
          </a:xfrm>
          <a:solidFill>
            <a:schemeClr val="tx1">
              <a:alpha val="90000"/>
            </a:scheme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521595" y="818356"/>
            <a:ext cx="6583462" cy="3506788"/>
          </a:xfrm>
        </p:spPr>
        <p:txBody>
          <a:bodyPr wrap="square" anchor="t" anchorCtr="0"/>
          <a:lstStyle>
            <a:lvl1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100" b="0" baseline="0">
                <a:solidFill>
                  <a:schemeClr val="tx1"/>
                </a:solidFill>
              </a:defRPr>
            </a:lvl1pPr>
            <a:lvl2pPr marL="742931" indent="-285743">
              <a:buFont typeface="Wingdings" charset="2"/>
              <a:buChar char="§"/>
              <a:defRPr sz="1300" baseline="0"/>
            </a:lvl2pPr>
            <a:lvl3pPr marL="1142972" indent="-228594">
              <a:buFont typeface="Wingdings" charset="2"/>
              <a:buChar char="§"/>
              <a:defRPr sz="1300" baseline="0"/>
            </a:lvl3pPr>
            <a:lvl4pPr marL="1600160" indent="-228594">
              <a:buFont typeface="Wingdings" charset="2"/>
              <a:buChar char="§"/>
              <a:defRPr sz="1300" baseline="0"/>
            </a:lvl4pPr>
            <a:lvl5pPr marL="2057348" indent="-228594">
              <a:buFont typeface="Wingdings" charset="2"/>
              <a:buChar char="§"/>
              <a:defRPr sz="1300" baseline="0"/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2045"/>
            <a:ext cx="7201647" cy="561600"/>
          </a:xfrm>
          <a:solidFill>
            <a:srgbClr val="033659">
              <a:alpha val="90000"/>
            </a:srgbClr>
          </a:solidFill>
        </p:spPr>
        <p:txBody>
          <a:bodyPr lIns="540000" anchor="ctr" anchorCtr="0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title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B42AE6EF-362D-E6D5-C254-EE4F6AE1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pPr defTabSz="188856"/>
            <a:fld id="{9C24207B-2825-1344-BA70-0110A4EF1B0C}" type="slidenum">
              <a:rPr lang="en-GB" smtClean="0"/>
              <a:pPr defTabSz="188856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162713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6350000" imgH="6350000" progId="TCLayout.ActiveDocument.1">
                  <p:embed/>
                </p:oleObj>
              </mc:Choice>
              <mc:Fallback>
                <p:oleObj name="think-cell Slide" r:id="rId10" imgW="6350000" imgH="635000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6C8795-482B-49DB-AA7E-9C85A6EC9D6A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nl-NL" sz="3000" b="0" i="0" baseline="0"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 err="1"/>
              <a:t>Third</a:t>
            </a:r>
            <a:r>
              <a:rPr lang="nl-NL"/>
              <a:t> level</a:t>
            </a:r>
          </a:p>
          <a:p>
            <a:pPr lvl="3"/>
            <a:r>
              <a:rPr lang="nl-NL" err="1"/>
              <a:t>Fourth</a:t>
            </a:r>
            <a:r>
              <a:rPr lang="nl-NL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69" r:id="rId4"/>
    <p:sldLayoutId id="2147483675" r:id="rId5"/>
    <p:sldLayoutId id="2147483682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None/>
        <a:defRPr sz="1600" b="0" i="0" kern="120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3050" indent="-2730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3400" indent="-2603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806450" indent="-273050" algn="l" defTabSz="457200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4"/>
        </a:buClr>
        <a:buFont typeface="Wingdings" charset="2"/>
        <a:buChar char="§"/>
        <a:defRPr sz="1400" b="0" i="0" kern="1200" baseline="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C4242B"/>
        </a:buClr>
        <a:buFont typeface="Wingdings" charset="2"/>
        <a:buChar char="§"/>
        <a:defRPr sz="2000" b="0" i="0" kern="1200" baseline="0">
          <a:solidFill>
            <a:schemeClr val="tx1"/>
          </a:solidFill>
          <a:latin typeface="Arial" charset="0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4.bin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notesSlide" Target="../notesSlides/notesSlide9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16.e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9" Type="http://schemas.openxmlformats.org/officeDocument/2006/relationships/tags" Target="../tags/tag67.xml"/><Relationship Id="rId21" Type="http://schemas.openxmlformats.org/officeDocument/2006/relationships/tags" Target="../tags/tag49.xml"/><Relationship Id="rId34" Type="http://schemas.openxmlformats.org/officeDocument/2006/relationships/tags" Target="../tags/tag62.xml"/><Relationship Id="rId42" Type="http://schemas.openxmlformats.org/officeDocument/2006/relationships/tags" Target="../tags/tag70.xml"/><Relationship Id="rId47" Type="http://schemas.openxmlformats.org/officeDocument/2006/relationships/tags" Target="../tags/tag75.xml"/><Relationship Id="rId50" Type="http://schemas.openxmlformats.org/officeDocument/2006/relationships/tags" Target="../tags/tag78.xml"/><Relationship Id="rId55" Type="http://schemas.openxmlformats.org/officeDocument/2006/relationships/image" Target="../media/image35.emf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9" Type="http://schemas.openxmlformats.org/officeDocument/2006/relationships/tags" Target="../tags/tag57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32" Type="http://schemas.openxmlformats.org/officeDocument/2006/relationships/tags" Target="../tags/tag60.xml"/><Relationship Id="rId37" Type="http://schemas.openxmlformats.org/officeDocument/2006/relationships/tags" Target="../tags/tag65.xml"/><Relationship Id="rId40" Type="http://schemas.openxmlformats.org/officeDocument/2006/relationships/tags" Target="../tags/tag68.xml"/><Relationship Id="rId45" Type="http://schemas.openxmlformats.org/officeDocument/2006/relationships/tags" Target="../tags/tag73.xml"/><Relationship Id="rId53" Type="http://schemas.openxmlformats.org/officeDocument/2006/relationships/notesSlide" Target="../notesSlides/notesSlide11.xml"/><Relationship Id="rId58" Type="http://schemas.openxmlformats.org/officeDocument/2006/relationships/chart" Target="../charts/chart3.xml"/><Relationship Id="rId5" Type="http://schemas.openxmlformats.org/officeDocument/2006/relationships/tags" Target="../tags/tag33.xml"/><Relationship Id="rId19" Type="http://schemas.openxmlformats.org/officeDocument/2006/relationships/tags" Target="../tags/tag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tags" Target="../tags/tag58.xml"/><Relationship Id="rId35" Type="http://schemas.openxmlformats.org/officeDocument/2006/relationships/tags" Target="../tags/tag63.xml"/><Relationship Id="rId43" Type="http://schemas.openxmlformats.org/officeDocument/2006/relationships/tags" Target="../tags/tag71.xml"/><Relationship Id="rId48" Type="http://schemas.openxmlformats.org/officeDocument/2006/relationships/tags" Target="../tags/tag76.xml"/><Relationship Id="rId56" Type="http://schemas.openxmlformats.org/officeDocument/2006/relationships/image" Target="../media/image36.png"/><Relationship Id="rId8" Type="http://schemas.openxmlformats.org/officeDocument/2006/relationships/tags" Target="../tags/tag36.xml"/><Relationship Id="rId51" Type="http://schemas.openxmlformats.org/officeDocument/2006/relationships/tags" Target="../tags/tag79.xml"/><Relationship Id="rId3" Type="http://schemas.openxmlformats.org/officeDocument/2006/relationships/tags" Target="../tags/tag31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33" Type="http://schemas.openxmlformats.org/officeDocument/2006/relationships/tags" Target="../tags/tag61.xml"/><Relationship Id="rId38" Type="http://schemas.openxmlformats.org/officeDocument/2006/relationships/tags" Target="../tags/tag66.xml"/><Relationship Id="rId46" Type="http://schemas.openxmlformats.org/officeDocument/2006/relationships/tags" Target="../tags/tag74.xml"/><Relationship Id="rId59" Type="http://schemas.openxmlformats.org/officeDocument/2006/relationships/image" Target="../media/image38.emf"/><Relationship Id="rId20" Type="http://schemas.openxmlformats.org/officeDocument/2006/relationships/tags" Target="../tags/tag48.xml"/><Relationship Id="rId41" Type="http://schemas.openxmlformats.org/officeDocument/2006/relationships/tags" Target="../tags/tag69.xml"/><Relationship Id="rId54" Type="http://schemas.openxmlformats.org/officeDocument/2006/relationships/oleObject" Target="../embeddings/oleObject13.bin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36" Type="http://schemas.openxmlformats.org/officeDocument/2006/relationships/tags" Target="../tags/tag64.xml"/><Relationship Id="rId49" Type="http://schemas.openxmlformats.org/officeDocument/2006/relationships/tags" Target="../tags/tag77.xml"/><Relationship Id="rId57" Type="http://schemas.openxmlformats.org/officeDocument/2006/relationships/image" Target="../media/image37.png"/><Relationship Id="rId10" Type="http://schemas.openxmlformats.org/officeDocument/2006/relationships/tags" Target="../tags/tag38.xml"/><Relationship Id="rId31" Type="http://schemas.openxmlformats.org/officeDocument/2006/relationships/tags" Target="../tags/tag59.xml"/><Relationship Id="rId44" Type="http://schemas.openxmlformats.org/officeDocument/2006/relationships/tags" Target="../tags/tag72.xml"/><Relationship Id="rId5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chart" Target="../charts/chart4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Relationship Id="rId6" Type="http://schemas.openxmlformats.org/officeDocument/2006/relationships/image" Target="../media/image40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jpeg"/><Relationship Id="rId7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png"/><Relationship Id="rId9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emf"/><Relationship Id="rId7" Type="http://schemas.openxmlformats.org/officeDocument/2006/relationships/image" Target="../media/image59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image" Target="../media/image61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51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7.bin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hyperlink" Target="mailto:j.fleischer@pharmaccess.org" TargetMode="Externa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2.xml"/><Relationship Id="rId18" Type="http://schemas.openxmlformats.org/officeDocument/2006/relationships/hyperlink" Target="https://www.cia.gov/the-world-factbook/" TargetMode="External"/><Relationship Id="rId3" Type="http://schemas.openxmlformats.org/officeDocument/2006/relationships/tags" Target="../tags/tag10.xml"/><Relationship Id="rId21" Type="http://schemas.openxmlformats.org/officeDocument/2006/relationships/image" Target="../media/image9.png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3.xml"/><Relationship Id="rId17" Type="http://schemas.openxmlformats.org/officeDocument/2006/relationships/chart" Target="../charts/chart2.xml"/><Relationship Id="rId2" Type="http://schemas.openxmlformats.org/officeDocument/2006/relationships/tags" Target="../tags/tag9.xml"/><Relationship Id="rId16" Type="http://schemas.openxmlformats.org/officeDocument/2006/relationships/chart" Target="../charts/chart1.xml"/><Relationship Id="rId20" Type="http://schemas.openxmlformats.org/officeDocument/2006/relationships/image" Target="../media/image8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6.emf"/><Relationship Id="rId10" Type="http://schemas.openxmlformats.org/officeDocument/2006/relationships/tags" Target="../tags/tag17.xml"/><Relationship Id="rId19" Type="http://schemas.openxmlformats.org/officeDocument/2006/relationships/image" Target="../media/image7.jpe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emf"/><Relationship Id="rId10" Type="http://schemas.openxmlformats.org/officeDocument/2006/relationships/image" Target="../media/image21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emf"/><Relationship Id="rId10" Type="http://schemas.openxmlformats.org/officeDocument/2006/relationships/image" Target="../media/image28.jpe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6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E06A0-C2E9-7730-2EE8-6EFA9F61A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34" y1="54167" x2="30234" y2="54167"/>
                        <a14:foregroundMark x1="30234" y1="54167" x2="30234" y2="54167"/>
                        <a14:foregroundMark x1="30703" y1="56111" x2="24219" y2="54722"/>
                        <a14:foregroundMark x1="24219" y1="54722" x2="32109" y2="53889"/>
                        <a14:foregroundMark x1="32109" y1="53889" x2="27813" y2="60417"/>
                        <a14:foregroundMark x1="27813" y1="60417" x2="23516" y2="55417"/>
                        <a14:backgroundMark x1="39531" y1="80556" x2="39531" y2="80556"/>
                        <a14:backgroundMark x1="50000" y1="80139" x2="50000" y2="80139"/>
                        <a14:backgroundMark x1="70625" y1="46667" x2="70625" y2="46667"/>
                        <a14:backgroundMark x1="70703" y1="43889" x2="70703" y2="43889"/>
                        <a14:backgroundMark x1="71250" y1="44306" x2="71250" y2="44306"/>
                        <a14:backgroundMark x1="70938" y1="45972" x2="70938" y2="45972"/>
                        <a14:backgroundMark x1="70313" y1="45139" x2="70313" y2="45139"/>
                        <a14:backgroundMark x1="70938" y1="42500" x2="70938" y2="42500"/>
                        <a14:backgroundMark x1="74063" y1="44583" x2="74063" y2="44583"/>
                        <a14:backgroundMark x1="74297" y1="47083" x2="74297" y2="47083"/>
                        <a14:backgroundMark x1="76016" y1="41389" x2="76016" y2="4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79" y="1053185"/>
            <a:ext cx="6376237" cy="3586634"/>
          </a:xfrm>
          <a:prstGeom prst="rect">
            <a:avLst/>
          </a:prstGeom>
          <a:noFill/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E2C8F1-1C31-4431-BF8A-689D759C05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0663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E2C8F1-1C31-4431-BF8A-689D759C0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C437FF4-1B21-42F2-B05B-F95382F665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400"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48205-9704-487B-A775-71F9C44DE77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066" y="4318976"/>
            <a:ext cx="1965621" cy="72750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ABBA4-BD9B-9F2F-85EE-5C0913742195}"/>
              </a:ext>
            </a:extLst>
          </p:cNvPr>
          <p:cNvSpPr txBox="1"/>
          <p:nvPr/>
        </p:nvSpPr>
        <p:spPr>
          <a:xfrm>
            <a:off x="744481" y="298407"/>
            <a:ext cx="7655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err="1">
                <a:solidFill>
                  <a:schemeClr val="bg1"/>
                </a:solidFill>
                <a:latin typeface="Franklin Gothic Medium" panose="020B0603020102020204" pitchFamily="34" charset="0"/>
                <a:ea typeface="ＭＳ Ｐゴシック"/>
              </a:rPr>
              <a:t>MomCare</a:t>
            </a:r>
            <a:r>
              <a:rPr lang="en-US" sz="4000" b="1">
                <a:solidFill>
                  <a:schemeClr val="bg1"/>
                </a:solidFill>
                <a:latin typeface="Franklin Gothic Medium" panose="020B0603020102020204" pitchFamily="34" charset="0"/>
                <a:ea typeface="ＭＳ Ｐゴシック"/>
              </a:rPr>
              <a:t>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Franklin Gothic Medium" panose="020B0603020102020204" pitchFamily="34" charset="0"/>
                <a:ea typeface="ＭＳ Ｐゴシック"/>
              </a:rPr>
              <a:t>Global Innovation Hub peer-to-peer session: segmentation</a:t>
            </a:r>
            <a:endParaRPr lang="en-US" sz="14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FD029-41F2-6EBE-8158-FB5771FC2664}"/>
              </a:ext>
            </a:extLst>
          </p:cNvPr>
          <p:cNvSpPr txBox="1"/>
          <p:nvPr/>
        </p:nvSpPr>
        <p:spPr>
          <a:xfrm>
            <a:off x="372140" y="4639819"/>
            <a:ext cx="4912241" cy="303481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>
                <a:solidFill>
                  <a:schemeClr val="bg1"/>
                </a:solidFill>
              </a:rPr>
              <a:t>Julie Fleischer – April 26</a:t>
            </a:r>
            <a:r>
              <a:rPr lang="en-US" sz="1600" baseline="30000">
                <a:solidFill>
                  <a:schemeClr val="bg1"/>
                </a:solidFill>
              </a:rPr>
              <a:t>th</a:t>
            </a:r>
            <a:r>
              <a:rPr lang="en-US" sz="1600">
                <a:solidFill>
                  <a:schemeClr val="bg1"/>
                </a:solidFill>
              </a:rPr>
              <a:t> , 2023</a:t>
            </a:r>
          </a:p>
        </p:txBody>
      </p:sp>
    </p:spTree>
    <p:extLst>
      <p:ext uri="{BB962C8B-B14F-4D97-AF65-F5344CB8AC3E}">
        <p14:creationId xmlns:p14="http://schemas.microsoft.com/office/powerpoint/2010/main" val="8687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73ABB3-6EFB-C86C-287E-9F35EF3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50000"/>
              <a:alpha val="90000"/>
            </a:schemeClr>
          </a:solidFill>
        </p:spPr>
        <p:txBody>
          <a:bodyPr/>
          <a:lstStyle/>
          <a:p>
            <a:r>
              <a:rPr lang="en-GB" sz="1800" dirty="0" err="1">
                <a:effectLst/>
                <a:latin typeface="MuseoSans"/>
              </a:rPr>
              <a:t>MomCare</a:t>
            </a:r>
            <a:r>
              <a:rPr lang="en-GB" sz="1800" dirty="0">
                <a:effectLst/>
                <a:latin typeface="MuseoSans"/>
              </a:rPr>
              <a:t> is a cohort-based VBC program</a:t>
            </a:r>
            <a:r>
              <a:rPr lang="en-GB" sz="1800" dirty="0">
                <a:latin typeface="MuseoSans"/>
              </a:rPr>
              <a:t> that allows </a:t>
            </a:r>
            <a:r>
              <a:rPr lang="en-GB" sz="1800" dirty="0">
                <a:effectLst/>
                <a:latin typeface="MuseoSans"/>
              </a:rPr>
              <a:t>for iterative improvements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98FAD-FAC4-B084-FCA1-AE0B1E7C4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/>
              <a:pPr defTabSz="188856"/>
              <a:t>10</a:t>
            </a:fld>
            <a:endParaRPr lang="en-GB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A64737-F6DC-69C8-9246-F9B7C5D4B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24778"/>
              </p:ext>
            </p:extLst>
          </p:nvPr>
        </p:nvGraphicFramePr>
        <p:xfrm>
          <a:off x="-290840" y="1038069"/>
          <a:ext cx="8660910" cy="3968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485">
                  <a:extLst>
                    <a:ext uri="{9D8B030D-6E8A-4147-A177-3AD203B41FA5}">
                      <a16:colId xmlns:a16="http://schemas.microsoft.com/office/drawing/2014/main" val="1915239452"/>
                    </a:ext>
                  </a:extLst>
                </a:gridCol>
                <a:gridCol w="1443485">
                  <a:extLst>
                    <a:ext uri="{9D8B030D-6E8A-4147-A177-3AD203B41FA5}">
                      <a16:colId xmlns:a16="http://schemas.microsoft.com/office/drawing/2014/main" val="1535987863"/>
                    </a:ext>
                  </a:extLst>
                </a:gridCol>
                <a:gridCol w="1443485">
                  <a:extLst>
                    <a:ext uri="{9D8B030D-6E8A-4147-A177-3AD203B41FA5}">
                      <a16:colId xmlns:a16="http://schemas.microsoft.com/office/drawing/2014/main" val="2979227289"/>
                    </a:ext>
                  </a:extLst>
                </a:gridCol>
                <a:gridCol w="1443485">
                  <a:extLst>
                    <a:ext uri="{9D8B030D-6E8A-4147-A177-3AD203B41FA5}">
                      <a16:colId xmlns:a16="http://schemas.microsoft.com/office/drawing/2014/main" val="532914924"/>
                    </a:ext>
                  </a:extLst>
                </a:gridCol>
                <a:gridCol w="1443485">
                  <a:extLst>
                    <a:ext uri="{9D8B030D-6E8A-4147-A177-3AD203B41FA5}">
                      <a16:colId xmlns:a16="http://schemas.microsoft.com/office/drawing/2014/main" val="3639009314"/>
                    </a:ext>
                  </a:extLst>
                </a:gridCol>
                <a:gridCol w="1443485">
                  <a:extLst>
                    <a:ext uri="{9D8B030D-6E8A-4147-A177-3AD203B41FA5}">
                      <a16:colId xmlns:a16="http://schemas.microsoft.com/office/drawing/2014/main" val="3727665628"/>
                    </a:ext>
                  </a:extLst>
                </a:gridCol>
              </a:tblGrid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Organize care into integrated practice units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Include complications in pregnancy journey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Ambulance (temporary)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Data disseminations to align within clinics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Mental health intervention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386113"/>
                  </a:ext>
                </a:extLst>
              </a:tr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Measure outcomes and cost for every patient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MTIBA billing data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End-of-journey calls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Custom web-app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893523"/>
                  </a:ext>
                </a:extLst>
              </a:tr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Reimburse through bundled payments for full care cycles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Standard journey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Extending enrollment period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Adding bonus payments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rgbClr val="FFC000"/>
                          </a:solidFill>
                        </a:rPr>
                        <a:t>ValuePoints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721690"/>
                  </a:ext>
                </a:extLst>
              </a:tr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Integrate care across different facilities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Hub &amp; spoke model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Referrals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137765"/>
                  </a:ext>
                </a:extLst>
              </a:tr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Expand services with the best outcomes across geography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Nairobi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Rural Kenya (Kisumu)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Manyara</a:t>
                      </a:r>
                      <a:r>
                        <a:rPr 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Tanzania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Hanang</a:t>
                      </a:r>
                      <a:endParaRPr lang="en-US" sz="1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343787"/>
                  </a:ext>
                </a:extLst>
              </a:tr>
              <a:tr h="661479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Create IT platform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Patient Journey App for provider engagement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Chain of Trust for data collection and provider engagement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Dashboards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Open data platform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0888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E7CE461-F8A0-F9A5-9CEC-9EB4E016B461}"/>
              </a:ext>
            </a:extLst>
          </p:cNvPr>
          <p:cNvGrpSpPr/>
          <p:nvPr/>
        </p:nvGrpSpPr>
        <p:grpSpPr>
          <a:xfrm>
            <a:off x="1116531" y="637097"/>
            <a:ext cx="7673834" cy="561600"/>
            <a:chOff x="262844" y="2737669"/>
            <a:chExt cx="8785192" cy="250468"/>
          </a:xfrm>
          <a:solidFill>
            <a:schemeClr val="accent2">
              <a:lumMod val="75000"/>
            </a:schemeClr>
          </a:solidFill>
        </p:grpSpPr>
        <p:sp>
          <p:nvSpPr>
            <p:cNvPr id="9" name="Isosceles Triangle 1">
              <a:extLst>
                <a:ext uri="{FF2B5EF4-FFF2-40B4-BE49-F238E27FC236}">
                  <a16:creationId xmlns:a16="http://schemas.microsoft.com/office/drawing/2014/main" id="{9C3F01D9-ED81-2A2A-FEA6-64FE7B54B5D7}"/>
                </a:ext>
              </a:extLst>
            </p:cNvPr>
            <p:cNvSpPr/>
            <p:nvPr/>
          </p:nvSpPr>
          <p:spPr>
            <a:xfrm>
              <a:off x="262844" y="2805544"/>
              <a:ext cx="8618311" cy="11471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/>
              <a:endParaRPr lang="en-GB" sz="1100" b="1"/>
            </a:p>
          </p:txBody>
        </p:sp>
        <p:sp>
          <p:nvSpPr>
            <p:cNvPr id="10" name="Isosceles Triangle 4">
              <a:extLst>
                <a:ext uri="{FF2B5EF4-FFF2-40B4-BE49-F238E27FC236}">
                  <a16:creationId xmlns:a16="http://schemas.microsoft.com/office/drawing/2014/main" id="{E1261F6E-FEA6-B962-626C-2C89FAAB7933}"/>
                </a:ext>
              </a:extLst>
            </p:cNvPr>
            <p:cNvSpPr/>
            <p:nvPr/>
          </p:nvSpPr>
          <p:spPr>
            <a:xfrm rot="5400000">
              <a:off x="8835594" y="2775695"/>
              <a:ext cx="250468" cy="174416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/>
              <a:endParaRPr lang="en-GB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238616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0BDD295-C1E4-4721-873B-42753D8669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502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0BDD295-C1E4-4721-873B-42753D866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EAEF333-8631-61FF-311D-1C73368B14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+mn-lt"/>
              </a:rPr>
              <a:t>MomCare ‘mobile journey tracking’ capability covering the complete journey supports the key components of MomCare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88EA2-E000-69B2-8F5B-032A01468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/>
              <a:pPr defTabSz="188856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090CA-4A5B-84EA-61FE-FD6FEF7969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6000"/>
                    </a14:imgEffect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004" b="3052"/>
          <a:stretch/>
        </p:blipFill>
        <p:spPr>
          <a:xfrm>
            <a:off x="410986" y="1439340"/>
            <a:ext cx="3422281" cy="335173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8F978EF-CA60-84B8-8240-0F5F499677AF}"/>
              </a:ext>
            </a:extLst>
          </p:cNvPr>
          <p:cNvSpPr/>
          <p:nvPr/>
        </p:nvSpPr>
        <p:spPr>
          <a:xfrm>
            <a:off x="0" y="0"/>
            <a:ext cx="2700000" cy="1620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050">
                <a:solidFill>
                  <a:srgbClr val="00558F"/>
                </a:solidFill>
                <a:cs typeface="Calibri"/>
              </a:rPr>
              <a:t>Care Bundle | Payments | Insights | Nudges</a:t>
            </a:r>
            <a:endParaRPr lang="en-US" sz="1050">
              <a:solidFill>
                <a:srgbClr val="00558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090C2-4381-19C1-EC72-2637A32C2505}"/>
              </a:ext>
            </a:extLst>
          </p:cNvPr>
          <p:cNvSpPr txBox="1"/>
          <p:nvPr/>
        </p:nvSpPr>
        <p:spPr>
          <a:xfrm>
            <a:off x="4083544" y="1056437"/>
            <a:ext cx="2227108" cy="78168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609585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Patient tracker for providers</a:t>
            </a:r>
          </a:p>
          <a:p>
            <a:pPr marL="0" marR="0" lvl="0" indent="0" algn="ctr" defTabSz="609585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Showing treatment information and improvement suggestions over patients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61F52F-070B-3C65-9F1A-3ABB47C6BD33}"/>
              </a:ext>
            </a:extLst>
          </p:cNvPr>
          <p:cNvGrpSpPr/>
          <p:nvPr/>
        </p:nvGrpSpPr>
        <p:grpSpPr>
          <a:xfrm>
            <a:off x="7409561" y="2185071"/>
            <a:ext cx="1126913" cy="2513119"/>
            <a:chOff x="4503420" y="1737297"/>
            <a:chExt cx="1198011" cy="26716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Related image">
              <a:extLst>
                <a:ext uri="{FF2B5EF4-FFF2-40B4-BE49-F238E27FC236}">
                  <a16:creationId xmlns:a16="http://schemas.microsoft.com/office/drawing/2014/main" id="{216D2A8B-036F-EC83-A169-F024B5565D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3420" y="1737297"/>
              <a:ext cx="1198011" cy="26716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6F5148-C276-C31D-7D57-55E458D9E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4874" y="2463800"/>
              <a:ext cx="765811" cy="574040"/>
            </a:xfrm>
            <a:prstGeom prst="roundRect">
              <a:avLst>
                <a:gd name="adj" fmla="val 7043"/>
              </a:avLst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F56BB4-DF32-EF3B-C4E1-1F3174740DC6}"/>
              </a:ext>
            </a:extLst>
          </p:cNvPr>
          <p:cNvSpPr txBox="1"/>
          <p:nvPr/>
        </p:nvSpPr>
        <p:spPr>
          <a:xfrm>
            <a:off x="6403202" y="1056437"/>
            <a:ext cx="2779046" cy="64543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609585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Health wallet for patients</a:t>
            </a:r>
          </a:p>
          <a:p>
            <a:pPr marL="0" marR="0" lvl="0" indent="0" algn="ctr" defTabSz="609585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Showing entitlements and prompting alerts for clinic appointments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2A18E-BC25-826F-3072-7C2DD105AC0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2748" y="2537060"/>
            <a:ext cx="159057" cy="81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E9C8F-DADA-41E3-6D3C-3BFDCB315B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910665"/>
            <a:ext cx="1797280" cy="31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2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BD194A7-C5A9-2D8C-3FE1-A5FB9A2C36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BD194A7-C5A9-2D8C-3FE1-A5FB9A2C36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6538D3-1B43-6B4A-B025-C9CB6D78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MomCare implements innovative financing mechanisms gradually moving </a:t>
            </a:r>
            <a:br>
              <a:rPr lang="en-GB"/>
            </a:br>
            <a:r>
              <a:rPr lang="en-GB"/>
              <a:t>from fee-for-service to value-based care models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38190-8544-DA81-8DAE-83F77420679A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12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BE2FA-BE6C-A94E-A6FB-1D9287871DE1}"/>
              </a:ext>
            </a:extLst>
          </p:cNvPr>
          <p:cNvSpPr txBox="1"/>
          <p:nvPr/>
        </p:nvSpPr>
        <p:spPr>
          <a:xfrm>
            <a:off x="3375776" y="925591"/>
            <a:ext cx="1869591" cy="4621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400" b="1">
                <a:solidFill>
                  <a:srgbClr val="C00000"/>
                </a:solidFill>
              </a:rPr>
              <a:t>VALUE-BASED CARE CONTINUUM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5DE772-52E6-D104-839C-9199E55E0B4C}"/>
              </a:ext>
            </a:extLst>
          </p:cNvPr>
          <p:cNvSpPr/>
          <p:nvPr/>
        </p:nvSpPr>
        <p:spPr>
          <a:xfrm>
            <a:off x="607773" y="2781036"/>
            <a:ext cx="220996" cy="2149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6BAE53-83FB-99DF-2C5F-D0FFB1507DA1}"/>
              </a:ext>
            </a:extLst>
          </p:cNvPr>
          <p:cNvSpPr/>
          <p:nvPr/>
        </p:nvSpPr>
        <p:spPr>
          <a:xfrm>
            <a:off x="2874536" y="2781036"/>
            <a:ext cx="220996" cy="2149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AAE6FC-5B1D-D608-2563-7C1BE2F87D18}"/>
              </a:ext>
            </a:extLst>
          </p:cNvPr>
          <p:cNvSpPr/>
          <p:nvPr/>
        </p:nvSpPr>
        <p:spPr>
          <a:xfrm>
            <a:off x="5072758" y="2781036"/>
            <a:ext cx="220996" cy="2149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EFDEE-A983-D84B-A1DB-F1DEC330DABE}"/>
              </a:ext>
            </a:extLst>
          </p:cNvPr>
          <p:cNvSpPr txBox="1"/>
          <p:nvPr/>
        </p:nvSpPr>
        <p:spPr>
          <a:xfrm>
            <a:off x="281917" y="3034211"/>
            <a:ext cx="1801080" cy="16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 b="1"/>
              <a:t>Fee for Service (FFS)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Pay for each </a:t>
            </a:r>
            <a:br>
              <a:rPr lang="en-US" sz="1100">
                <a:solidFill>
                  <a:srgbClr val="000000"/>
                </a:solidFill>
              </a:rPr>
            </a:br>
            <a:r>
              <a:rPr lang="en-US" sz="1100">
                <a:solidFill>
                  <a:srgbClr val="000000"/>
                </a:solidFill>
              </a:rPr>
              <a:t>individual service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Incentivizes volume increase at providers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Incentivizes cherry-picking high-risk patients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Not linked to quality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EBD562-B5A4-7245-0978-FCBBA26A373C}"/>
              </a:ext>
            </a:extLst>
          </p:cNvPr>
          <p:cNvSpPr txBox="1"/>
          <p:nvPr/>
        </p:nvSpPr>
        <p:spPr>
          <a:xfrm>
            <a:off x="2359166" y="3034211"/>
            <a:ext cx="1951406" cy="1634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 b="1"/>
              <a:t>FFS - Pay for Performance Hybrid</a:t>
            </a:r>
            <a:endParaRPr lang="en-US" sz="1100">
              <a:solidFill>
                <a:srgbClr val="000000"/>
              </a:solidFill>
            </a:endParaRP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Pay for each </a:t>
            </a:r>
            <a:br>
              <a:rPr lang="en-US" sz="1100">
                <a:solidFill>
                  <a:srgbClr val="000000"/>
                </a:solidFill>
              </a:rPr>
            </a:br>
            <a:r>
              <a:rPr lang="en-US" sz="1100">
                <a:solidFill>
                  <a:srgbClr val="000000"/>
                </a:solidFill>
              </a:rPr>
              <a:t>individual service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Incentivizes volume increase at providers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Incentivizes cherry-picking high-risk patients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B050"/>
                </a:solidFill>
              </a:rPr>
              <a:t>Incentivizes quality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94464-A083-76E0-F4ED-E88EEC13C2E6}"/>
              </a:ext>
            </a:extLst>
          </p:cNvPr>
          <p:cNvSpPr txBox="1"/>
          <p:nvPr/>
        </p:nvSpPr>
        <p:spPr>
          <a:xfrm>
            <a:off x="4773117" y="3025669"/>
            <a:ext cx="1600631" cy="1448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 b="1"/>
              <a:t>Bundled payments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Pay for a pre-defined set of services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Simplifies billing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B050"/>
                </a:solidFill>
              </a:rPr>
              <a:t>Incentivizes quality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B050"/>
                </a:solidFill>
              </a:rPr>
              <a:t>Incentivizes provider accountability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C31EBA-E541-A3BA-08A2-CFBC898BB2F1}"/>
              </a:ext>
            </a:extLst>
          </p:cNvPr>
          <p:cNvSpPr txBox="1"/>
          <p:nvPr/>
        </p:nvSpPr>
        <p:spPr>
          <a:xfrm>
            <a:off x="6979920" y="3030649"/>
            <a:ext cx="1691640" cy="12233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 b="1"/>
              <a:t>Shared savings/risks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Strongest focus on good outcomes</a:t>
            </a:r>
          </a:p>
          <a:p>
            <a:pPr marL="266700" indent="-174625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</a:rPr>
              <a:t>Operational flexibility for healthcare providers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BD4BD6-EBA3-9875-DDFA-4328A176FE92}"/>
              </a:ext>
            </a:extLst>
          </p:cNvPr>
          <p:cNvSpPr/>
          <p:nvPr/>
        </p:nvSpPr>
        <p:spPr>
          <a:xfrm>
            <a:off x="0" y="0"/>
            <a:ext cx="2700000" cy="1620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050">
                <a:solidFill>
                  <a:srgbClr val="00558F"/>
                </a:solidFill>
                <a:cs typeface="Calibri"/>
              </a:rPr>
              <a:t>Care Bundle | </a:t>
            </a:r>
            <a:r>
              <a:rPr lang="en-US" sz="1050" b="1">
                <a:solidFill>
                  <a:srgbClr val="00558F"/>
                </a:solidFill>
                <a:cs typeface="Calibri"/>
              </a:rPr>
              <a:t>Payments</a:t>
            </a:r>
            <a:r>
              <a:rPr lang="en-US" sz="1050">
                <a:solidFill>
                  <a:srgbClr val="00558F"/>
                </a:solidFill>
                <a:cs typeface="Calibri"/>
              </a:rPr>
              <a:t> | Insights | Nudges</a:t>
            </a:r>
            <a:endParaRPr lang="en-US" sz="1050">
              <a:solidFill>
                <a:srgbClr val="00558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DC9A9B-EC72-8502-A689-AE4C5444BAE2}"/>
              </a:ext>
            </a:extLst>
          </p:cNvPr>
          <p:cNvSpPr txBox="1"/>
          <p:nvPr/>
        </p:nvSpPr>
        <p:spPr>
          <a:xfrm>
            <a:off x="331248" y="1975192"/>
            <a:ext cx="1801080" cy="3462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b="1"/>
              <a:t>Cohort 1</a:t>
            </a:r>
          </a:p>
          <a:p>
            <a:pPr marL="182563" indent="-90488"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</a:rPr>
              <a:t>Basic care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D2CC6-2696-51A8-44CA-C30403C7F45F}"/>
              </a:ext>
            </a:extLst>
          </p:cNvPr>
          <p:cNvSpPr txBox="1"/>
          <p:nvPr/>
        </p:nvSpPr>
        <p:spPr>
          <a:xfrm>
            <a:off x="331248" y="2359541"/>
            <a:ext cx="1801080" cy="3462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b="1"/>
              <a:t>Cohorts 2 - 3</a:t>
            </a:r>
          </a:p>
          <a:p>
            <a:pPr marL="182563" indent="-90488"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</a:rPr>
              <a:t>Basic care + complications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EE4B89-9B94-54AD-A6DF-6FFF9A8529FF}"/>
              </a:ext>
            </a:extLst>
          </p:cNvPr>
          <p:cNvSpPr txBox="1"/>
          <p:nvPr/>
        </p:nvSpPr>
        <p:spPr>
          <a:xfrm>
            <a:off x="2314146" y="2051765"/>
            <a:ext cx="2197989" cy="654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b="1"/>
              <a:t>Cohort 4 - 12</a:t>
            </a:r>
          </a:p>
          <a:p>
            <a:pPr marL="182563" indent="-90488"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</a:rPr>
              <a:t>Basic care + complications + referral + </a:t>
            </a:r>
            <a:r>
              <a:rPr lang="en-US" sz="1000" b="1">
                <a:solidFill>
                  <a:srgbClr val="000000"/>
                </a:solidFill>
              </a:rPr>
              <a:t>conditional quality bonus </a:t>
            </a:r>
            <a:r>
              <a:rPr lang="en-US" sz="1000">
                <a:solidFill>
                  <a:srgbClr val="000000"/>
                </a:solidFill>
              </a:rPr>
              <a:t>to providers + patient incentives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351A7-61C9-F023-EE64-8126D23056AD}"/>
              </a:ext>
            </a:extLst>
          </p:cNvPr>
          <p:cNvSpPr txBox="1"/>
          <p:nvPr/>
        </p:nvSpPr>
        <p:spPr>
          <a:xfrm>
            <a:off x="4773117" y="1796377"/>
            <a:ext cx="2416505" cy="3462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b="1"/>
              <a:t>Cohort 13 - 14</a:t>
            </a:r>
          </a:p>
          <a:p>
            <a:pPr marL="182563" indent="-90488"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</a:rPr>
              <a:t>Introduced </a:t>
            </a:r>
            <a:r>
              <a:rPr lang="en-US" sz="1000" b="1">
                <a:solidFill>
                  <a:srgbClr val="000000"/>
                </a:solidFill>
              </a:rPr>
              <a:t>bundled payments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B0D5C-30FF-9705-E046-EBD1DBD14C20}"/>
              </a:ext>
            </a:extLst>
          </p:cNvPr>
          <p:cNvSpPr txBox="1"/>
          <p:nvPr/>
        </p:nvSpPr>
        <p:spPr>
          <a:xfrm>
            <a:off x="4773117" y="2205653"/>
            <a:ext cx="2416505" cy="500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b="1"/>
              <a:t>Cohort 15 - 18</a:t>
            </a:r>
          </a:p>
          <a:p>
            <a:pPr marL="182563" indent="-90488"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000000"/>
                </a:solidFill>
              </a:rPr>
              <a:t>Introduced </a:t>
            </a:r>
            <a:r>
              <a:rPr lang="en-US" sz="1000" b="1">
                <a:solidFill>
                  <a:srgbClr val="000000"/>
                </a:solidFill>
              </a:rPr>
              <a:t>capitation</a:t>
            </a:r>
            <a:r>
              <a:rPr lang="en-US" sz="1000">
                <a:solidFill>
                  <a:srgbClr val="000000"/>
                </a:solidFill>
              </a:rPr>
              <a:t> </a:t>
            </a:r>
            <a:br>
              <a:rPr lang="en-US" sz="1000">
                <a:solidFill>
                  <a:srgbClr val="000000"/>
                </a:solidFill>
              </a:rPr>
            </a:br>
            <a:r>
              <a:rPr lang="en-US" sz="1000">
                <a:solidFill>
                  <a:srgbClr val="000000"/>
                </a:solidFill>
              </a:rPr>
              <a:t>(single payment per patient)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D56C7FE-CAD6-1989-62FF-D2FCFFBE976F}"/>
              </a:ext>
            </a:extLst>
          </p:cNvPr>
          <p:cNvSpPr/>
          <p:nvPr/>
        </p:nvSpPr>
        <p:spPr>
          <a:xfrm>
            <a:off x="7356353" y="2781036"/>
            <a:ext cx="220996" cy="2149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CD2BD-657D-CC9F-E3E6-D8E0C3EB02D4}"/>
              </a:ext>
            </a:extLst>
          </p:cNvPr>
          <p:cNvSpPr txBox="1"/>
          <p:nvPr/>
        </p:nvSpPr>
        <p:spPr>
          <a:xfrm>
            <a:off x="6400077" y="1455863"/>
            <a:ext cx="263200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72000" tIns="0" rIns="0" bIns="0" rtlCol="0">
            <a:spAutoFit/>
          </a:bodyPr>
          <a:lstStyle/>
          <a:p>
            <a:r>
              <a:rPr lang="en-US" sz="1000" b="1"/>
              <a:t>In Cohort 19, </a:t>
            </a:r>
            <a:r>
              <a:rPr lang="en-US" sz="1000">
                <a:solidFill>
                  <a:srgbClr val="000000"/>
                </a:solidFill>
              </a:rPr>
              <a:t>we will combine bundled payments and value-based (bonus) payments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D3E4BEC-036C-C88E-76D0-AEF4049CAA55}"/>
              </a:ext>
            </a:extLst>
          </p:cNvPr>
          <p:cNvCxnSpPr>
            <a:cxnSpLocks/>
            <a:stCxn id="34" idx="0"/>
            <a:endCxn id="39" idx="1"/>
          </p:cNvCxnSpPr>
          <p:nvPr/>
        </p:nvCxnSpPr>
        <p:spPr>
          <a:xfrm rot="5400000" flipH="1" flipV="1">
            <a:off x="4685603" y="337291"/>
            <a:ext cx="442013" cy="2986936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2CDCF32-8376-23FD-D2D4-0BBB0827395A}"/>
              </a:ext>
            </a:extLst>
          </p:cNvPr>
          <p:cNvCxnSpPr>
            <a:cxnSpLocks/>
            <a:stCxn id="36" idx="0"/>
            <a:endCxn id="39" idx="1"/>
          </p:cNvCxnSpPr>
          <p:nvPr/>
        </p:nvCxnSpPr>
        <p:spPr>
          <a:xfrm rot="5400000" flipH="1" flipV="1">
            <a:off x="6097411" y="1493712"/>
            <a:ext cx="186625" cy="418707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E201B1-E621-3074-94ED-9682D0826EDB}"/>
              </a:ext>
            </a:extLst>
          </p:cNvPr>
          <p:cNvGrpSpPr/>
          <p:nvPr/>
        </p:nvGrpSpPr>
        <p:grpSpPr>
          <a:xfrm>
            <a:off x="262844" y="2737669"/>
            <a:ext cx="8785192" cy="250468"/>
            <a:chOff x="262844" y="2737669"/>
            <a:chExt cx="8785192" cy="250468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CE610247-0686-523A-0B2A-5FB93D55D975}"/>
                </a:ext>
              </a:extLst>
            </p:cNvPr>
            <p:cNvSpPr/>
            <p:nvPr/>
          </p:nvSpPr>
          <p:spPr>
            <a:xfrm>
              <a:off x="262844" y="2805544"/>
              <a:ext cx="8618311" cy="114719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/>
              <a:endParaRPr lang="en-GB" sz="1100" b="1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FF14164-AE49-4905-3271-E13BC8EB177E}"/>
                </a:ext>
              </a:extLst>
            </p:cNvPr>
            <p:cNvSpPr/>
            <p:nvPr/>
          </p:nvSpPr>
          <p:spPr>
            <a:xfrm rot="5400000">
              <a:off x="8835594" y="2775695"/>
              <a:ext cx="250468" cy="1744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/>
              <a:endParaRPr lang="en-GB" sz="1100" b="1"/>
            </a:p>
          </p:txBody>
        </p:sp>
      </p:grpSp>
    </p:spTree>
    <p:extLst>
      <p:ext uri="{BB962C8B-B14F-4D97-AF65-F5344CB8AC3E}">
        <p14:creationId xmlns:p14="http://schemas.microsoft.com/office/powerpoint/2010/main" val="73231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9ADEB0-AA2F-D154-1B8D-6492C33466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344" imgH="344" progId="TCLayout.ActiveDocument.1">
                  <p:embed/>
                </p:oleObj>
              </mc:Choice>
              <mc:Fallback>
                <p:oleObj name="think-cell Slide" r:id="rId54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9ADEB0-AA2F-D154-1B8D-6492C3346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8384742-FD02-DE51-2964-B02B1327416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  <a:alpha val="90000"/>
            </a:schemeClr>
          </a:solidFill>
        </p:spPr>
        <p:txBody>
          <a:bodyPr vert="horz"/>
          <a:lstStyle/>
          <a:p>
            <a:r>
              <a:rPr lang="en-US" b="1"/>
              <a:t>We observe improved adherence to ANC care as the clinics continue to participate in the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9E1D3-DAAE-BD46-81E9-E71D5C03F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/>
              <a:pPr defTabSz="188856"/>
              <a:t>13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E3C147-8856-3D44-D566-08D4DC8D7C43}"/>
              </a:ext>
            </a:extLst>
          </p:cNvPr>
          <p:cNvGrpSpPr/>
          <p:nvPr/>
        </p:nvGrpSpPr>
        <p:grpSpPr>
          <a:xfrm>
            <a:off x="7347235" y="162045"/>
            <a:ext cx="1620000" cy="423683"/>
            <a:chOff x="7380050" y="173556"/>
            <a:chExt cx="1620000" cy="423683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E0551BA2-D3CE-E8F3-0596-68A9FD72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050" y="353556"/>
              <a:ext cx="1387813" cy="243683"/>
            </a:xfrm>
            <a:prstGeom prst="rect">
              <a:avLst/>
            </a:prstGeom>
          </p:spPr>
        </p:pic>
        <p:sp>
          <p:nvSpPr>
            <p:cNvPr id="7" name="Picture Placeholder 2">
              <a:extLst>
                <a:ext uri="{FF2B5EF4-FFF2-40B4-BE49-F238E27FC236}">
                  <a16:creationId xmlns:a16="http://schemas.microsoft.com/office/drawing/2014/main" id="{00086957-F7D8-6F83-33DA-4218A177F9D3}"/>
                </a:ext>
              </a:extLst>
            </p:cNvPr>
            <p:cNvSpPr txBox="1">
              <a:spLocks/>
            </p:cNvSpPr>
            <p:nvPr/>
          </p:nvSpPr>
          <p:spPr>
            <a:xfrm>
              <a:off x="7380050" y="173556"/>
              <a:ext cx="1620000" cy="180000"/>
            </a:xfrm>
            <a:prstGeom prst="rect">
              <a:avLst/>
            </a:prstGeom>
            <a:blipFill rotWithShape="1">
              <a:blip r:embed="rId57"/>
              <a:stretch>
                <a:fillRect/>
              </a:stretch>
            </a:blipFill>
          </p:spPr>
          <p:txBody>
            <a:bodyPr vert="horz" rtlCol="0" anchor="ctr" anchorCtr="1">
              <a:normAutofit fontScale="25000" lnSpcReduction="20000"/>
            </a:bodyPr>
            <a:lstStyle>
              <a:lvl1pPr marL="0" indent="0" algn="l" defTabSz="457200" rtl="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charset="2"/>
                <a:buNone/>
                <a:defRPr sz="2000" b="0" i="0" kern="1200" baseline="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457200" indent="0" algn="l" defTabSz="457200" rtl="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charset="2"/>
                <a:buNone/>
                <a:defRPr sz="2800" b="0" i="0" kern="1200" baseline="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914400" indent="0" algn="l" defTabSz="457200" rtl="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charset="2"/>
                <a:buNone/>
                <a:defRPr sz="2400" b="0" i="0" kern="1200" baseline="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371600" indent="0" algn="l" defTabSz="457200" rtl="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4"/>
                </a:buClr>
                <a:buFont typeface="Wingdings" charset="2"/>
                <a:buNone/>
                <a:defRPr sz="2000" b="0" i="0" kern="1200" baseline="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828800" indent="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4242B"/>
                </a:buClr>
                <a:buFont typeface="Wingdings" charset="2"/>
                <a:buNone/>
                <a:defRPr sz="2000" b="0" i="0" kern="1200" baseline="0">
                  <a:solidFill>
                    <a:schemeClr val="tx1"/>
                  </a:solidFill>
                  <a:latin typeface="Arial" charset="0"/>
                  <a:ea typeface="ＭＳ Ｐゴシック" charset="0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0BB1C8-623D-CE03-FEDF-1B535045F044}"/>
              </a:ext>
            </a:extLst>
          </p:cNvPr>
          <p:cNvCxnSpPr/>
          <p:nvPr>
            <p:custDataLst>
              <p:tags r:id="rId2"/>
            </p:custDataLst>
          </p:nvPr>
        </p:nvCxnSpPr>
        <p:spPr bwMode="white">
          <a:xfrm>
            <a:off x="7200900" y="1695450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0108F2-785A-ABEC-6D7A-C269774B8F62}"/>
              </a:ext>
            </a:extLst>
          </p:cNvPr>
          <p:cNvCxnSpPr/>
          <p:nvPr>
            <p:custDataLst>
              <p:tags r:id="rId3"/>
            </p:custDataLst>
          </p:nvPr>
        </p:nvCxnSpPr>
        <p:spPr bwMode="white">
          <a:xfrm>
            <a:off x="7200900" y="2144713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02E44B-C0B5-FA95-47A6-4202DC474CA7}"/>
              </a:ext>
            </a:extLst>
          </p:cNvPr>
          <p:cNvCxnSpPr/>
          <p:nvPr>
            <p:custDataLst>
              <p:tags r:id="rId4"/>
            </p:custDataLst>
          </p:nvPr>
        </p:nvCxnSpPr>
        <p:spPr bwMode="white">
          <a:xfrm>
            <a:off x="7200900" y="3040063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09D46710-7E95-9541-6A56-65744B5829BE}"/>
              </a:ext>
            </a:extLst>
          </p:cNvPr>
          <p:cNvCxnSpPr/>
          <p:nvPr>
            <p:custDataLst>
              <p:tags r:id="rId5"/>
            </p:custDataLst>
          </p:nvPr>
        </p:nvCxnSpPr>
        <p:spPr bwMode="white">
          <a:xfrm>
            <a:off x="7200900" y="3459163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5F27DFB2-363A-F7FF-AD58-FC0FB7C021DE}"/>
              </a:ext>
            </a:extLst>
          </p:cNvPr>
          <p:cNvCxnSpPr/>
          <p:nvPr>
            <p:custDataLst>
              <p:tags r:id="rId6"/>
            </p:custDataLst>
          </p:nvPr>
        </p:nvCxnSpPr>
        <p:spPr bwMode="white">
          <a:xfrm>
            <a:off x="7200900" y="2816225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78DA32A-E9C1-356A-064F-202EC1DB01C3}"/>
              </a:ext>
            </a:extLst>
          </p:cNvPr>
          <p:cNvCxnSpPr/>
          <p:nvPr>
            <p:custDataLst>
              <p:tags r:id="rId7"/>
            </p:custDataLst>
          </p:nvPr>
        </p:nvCxnSpPr>
        <p:spPr bwMode="white">
          <a:xfrm>
            <a:off x="7200900" y="1247775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49B46109-6964-663C-35D1-E326BA995C37}"/>
              </a:ext>
            </a:extLst>
          </p:cNvPr>
          <p:cNvCxnSpPr/>
          <p:nvPr>
            <p:custDataLst>
              <p:tags r:id="rId8"/>
            </p:custDataLst>
          </p:nvPr>
        </p:nvCxnSpPr>
        <p:spPr bwMode="white">
          <a:xfrm>
            <a:off x="7200900" y="2368550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6BAFD100-69DD-42FB-ECC9-B9723803709E}"/>
              </a:ext>
            </a:extLst>
          </p:cNvPr>
          <p:cNvCxnSpPr/>
          <p:nvPr>
            <p:custDataLst>
              <p:tags r:id="rId9"/>
            </p:custDataLst>
          </p:nvPr>
        </p:nvCxnSpPr>
        <p:spPr bwMode="white">
          <a:xfrm>
            <a:off x="7200900" y="3263900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9D288793-ADF4-841B-8D08-2E07B3D1E410}"/>
              </a:ext>
            </a:extLst>
          </p:cNvPr>
          <p:cNvCxnSpPr/>
          <p:nvPr>
            <p:custDataLst>
              <p:tags r:id="rId10"/>
            </p:custDataLst>
          </p:nvPr>
        </p:nvCxnSpPr>
        <p:spPr bwMode="white">
          <a:xfrm>
            <a:off x="7200900" y="2592388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07CE1B-5366-264F-25F4-28838C3BE306}"/>
              </a:ext>
            </a:extLst>
          </p:cNvPr>
          <p:cNvCxnSpPr/>
          <p:nvPr>
            <p:custDataLst>
              <p:tags r:id="rId11"/>
            </p:custDataLst>
          </p:nvPr>
        </p:nvCxnSpPr>
        <p:spPr bwMode="white">
          <a:xfrm>
            <a:off x="7200900" y="1919288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7FD2248-EF20-361A-AC51-B157FA1E68BF}"/>
              </a:ext>
            </a:extLst>
          </p:cNvPr>
          <p:cNvCxnSpPr/>
          <p:nvPr>
            <p:custDataLst>
              <p:tags r:id="rId12"/>
            </p:custDataLst>
          </p:nvPr>
        </p:nvCxnSpPr>
        <p:spPr bwMode="white">
          <a:xfrm>
            <a:off x="7200900" y="1471613"/>
            <a:ext cx="30163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8F3D5509-C828-9E13-FF5A-0B1074E8F261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210592320"/>
              </p:ext>
            </p:extLst>
          </p:nvPr>
        </p:nvGraphicFramePr>
        <p:xfrm>
          <a:off x="927100" y="1165225"/>
          <a:ext cx="7715250" cy="2376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8"/>
          </a:graphicData>
        </a:graphic>
      </p:graphicFrame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D4C58693-DD42-A51B-0CFB-1D0AC74D235B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1546224" y="2819400"/>
            <a:ext cx="1746250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A89564-16AD-BBB5-9B0F-BD7F0EAE5A23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 bwMode="auto">
          <a:xfrm>
            <a:off x="3292474" y="2819400"/>
            <a:ext cx="5161608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9DC28000-D940-59A1-8294-91148C61CD3F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 flipV="1">
            <a:off x="8454082" y="2077821"/>
            <a:ext cx="0" cy="67786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9498B4A1-038D-9786-38FC-7F79F3BD4CA1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 bwMode="auto">
          <a:xfrm flipV="1">
            <a:off x="1352550" y="1260475"/>
            <a:ext cx="6772275" cy="444499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5" name="Text Placeholder 2">
            <a:extLst>
              <a:ext uri="{FF2B5EF4-FFF2-40B4-BE49-F238E27FC236}">
                <a16:creationId xmlns:a16="http://schemas.microsoft.com/office/drawing/2014/main" id="{B1B7DA33-905A-0169-53A3-9EF363742170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49259" y="2917833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011FE047-7529-49D4-9259-F9819A84DEA5}" type="datetime'''''''''6''''9''''''''''''''''%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69%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345950-9165-1F58-AE8F-A752C01FF9F3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320800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1B174A25-3069-44DA-ABE5-AA8B4FB22012}" type="datetime'''''''''''''''''''''''''''''''''1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1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494" name="Text Placeholder 2">
            <a:extLst>
              <a:ext uri="{FF2B5EF4-FFF2-40B4-BE49-F238E27FC236}">
                <a16:creationId xmlns:a16="http://schemas.microsoft.com/office/drawing/2014/main" id="{0D56C3A6-D519-9FD7-71F7-F44F7B01F5EE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5504335" y="3128204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0BD85AEE-DBCC-4715-9C1D-3C7DDFDE8A4F}" type="datetime'''''''''''6''''''''''''4''''''''''''''''''''''%''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64%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B88C70C1-775E-7C07-F358-10E8710A6E7C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265238" y="1820863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DF94E22D-FBF4-4B23-82CB-0358DC06DB35}" type="datetime'''''''''3'''''''''''''',''''''''''''0''''''''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3,0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20" name="Text Placeholder 2">
            <a:extLst>
              <a:ext uri="{FF2B5EF4-FFF2-40B4-BE49-F238E27FC236}">
                <a16:creationId xmlns:a16="http://schemas.microsoft.com/office/drawing/2014/main" id="{CDA60440-B9D0-2EE7-83BB-57382D764A51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319761" y="1694377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BF433FFA-1902-47AE-92C7-B358918E1AF0}" type="datetime'3'''''',1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3,1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490" name="Text Placeholder 2">
            <a:extLst>
              <a:ext uri="{FF2B5EF4-FFF2-40B4-BE49-F238E27FC236}">
                <a16:creationId xmlns:a16="http://schemas.microsoft.com/office/drawing/2014/main" id="{2DAED559-C6D6-E017-63BF-2F38B290ED53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37764" y="2649957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27325BA7-101F-4D9C-93F5-E83116B8A552}" type="datetime'''''7''''''''''''''''5''''''''''''''''''''''''''''''''''%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75%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859EE5D1-4530-9581-A310-EAD21205E5AA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006149" y="1845190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E4C2A65E-10A6-4A8A-8A52-FB770C6FC398}" type="datetime'''''''''''''''''''''''3,''''''0''''''''''''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3,0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76CD40B-9203-BA18-5A97-A909A33155FC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697163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8CEFCCC3-A356-4F23-A5C9-DCDB90455399}" type="datetime'''''''''''''''''''''3''''''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3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D4305233-E400-0877-CAAE-4C0CA9F5717A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3837632" y="1688267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6BFE0396-96CB-45AE-A0D5-059942CA2FB4}" type="datetime'''''''''''3,''''''''''''''''''''''''2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3,2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55FFF52-7688-A471-5C4B-AF0DFB41E4C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3384550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B31BFD5B-81DA-4DA7-88C6-429B74947276}" type="datetime'''''''''''''''''''''''''''4''''''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4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30403B02-A87D-8B8A-288B-2495FDF86F9C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4681449" y="1892778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9C66A904-B5B6-4A6A-B51F-2447F7C2871B}" type="datetime'''''''''''''''''''''2'''''''''',''''''''''''9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2,9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2D2AE5A-ABAA-9F67-CECD-B2F6E2393BD4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4073525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9914AF93-F1C4-4F06-A25D-4A29BD9A19C3}" type="datetime'''5''''''''''''''''''''''''''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5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CE739F-E59A-B8D1-E556-D226B7E40E12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2009775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9AB83D0F-B8F2-4BC6-8621-1C7B1DB104FF}" type="datetime'''''''''''''''''''''''''''2''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2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7AC416E9-BAF6-B7DA-F64D-849E2CDA15B3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5501975" y="1953274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AB3D6487-71F6-442B-B270-401CFD7BBA78}" type="datetime'''''''''2'''''''''''''''''''''''',''''''9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2,9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43078B0-2646-8478-33F3-6E547E3862CD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4760913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A6667C36-5571-48FE-BC9D-6C35447A8E84}" type="datetime'''''''''''''''''''6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6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C6A58463-88B3-048F-702C-6AC18A94038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2168499" y="1809604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3089FD86-E7A2-40D9-9E5F-1BF3F1BEE694}" type="datetime'''3'''''''''''''''''''''''''''''''''',''''''''''0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3,0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21" name="Text Placeholder 2">
            <a:extLst>
              <a:ext uri="{FF2B5EF4-FFF2-40B4-BE49-F238E27FC236}">
                <a16:creationId xmlns:a16="http://schemas.microsoft.com/office/drawing/2014/main" id="{EAC1F12E-8759-9550-3682-0E2E243A0D7E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7142956" y="1596364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58050323-171A-45B0-9ED6-77D51C986165}" type="datetime'3'''''''',''''''''''2''''''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3,2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3AD95FC-59EE-C836-FEE8-EFBA66994A5D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6137275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7F7B5BB4-206B-43BE-A084-21D0AA909D87}" type="datetime'''''''''''''''''''''''''''''''''''''''''''8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8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3419054-4423-AABD-AA6A-6E386A93F4CA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6824663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D8979218-729B-4E71-8330-462649084E21}" type="datetime'''''''''''9''''''''''''''''''''''''''''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9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492" name="Text Placeholder 2">
            <a:extLst>
              <a:ext uri="{FF2B5EF4-FFF2-40B4-BE49-F238E27FC236}">
                <a16:creationId xmlns:a16="http://schemas.microsoft.com/office/drawing/2014/main" id="{FB9DD3DB-8D4E-9650-008E-A8BEE44DDC15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3837632" y="2692288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D0630F50-7955-462D-B979-083907B06758}" type="datetime'''''''''7''''''''''3''''''''''''''''''''''%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73%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89" name="Text Placeholder 2">
            <a:extLst>
              <a:ext uri="{FF2B5EF4-FFF2-40B4-BE49-F238E27FC236}">
                <a16:creationId xmlns:a16="http://schemas.microsoft.com/office/drawing/2014/main" id="{CC52E64A-4776-47E7-C827-B349815EA84D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1238250" y="2643188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70DC70F4-C81E-4906-A52B-6F599EA1E69D}" type="datetime'''''7''''''''''''''''''''5''''''%''''''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75%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1" name="Text Placeholder 2">
            <a:extLst>
              <a:ext uri="{FF2B5EF4-FFF2-40B4-BE49-F238E27FC236}">
                <a16:creationId xmlns:a16="http://schemas.microsoft.com/office/drawing/2014/main" id="{3B130489-A3D4-F85F-8217-8426B3CE2D35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2997523" y="2570045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676BA31B-C2A7-4216-B531-4C26C8842108}" type="datetime'7''''''''7''''''''''''''''''%''''''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77%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3" name="Text Placeholder 2">
            <a:extLst>
              <a:ext uri="{FF2B5EF4-FFF2-40B4-BE49-F238E27FC236}">
                <a16:creationId xmlns:a16="http://schemas.microsoft.com/office/drawing/2014/main" id="{D330B3A7-5665-1AA7-B103-31BE59277750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4678363" y="2870429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C5223F95-7461-4B37-977D-40E4A02B4902}" type="datetime'''''''''''''''''''''7''''''0''''%''''''''''''''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70%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7" name="Text Placeholder 2">
            <a:extLst>
              <a:ext uri="{FF2B5EF4-FFF2-40B4-BE49-F238E27FC236}">
                <a16:creationId xmlns:a16="http://schemas.microsoft.com/office/drawing/2014/main" id="{71E9CC50-E056-7019-CEA0-D9B407803F85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8010525" y="1945608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A9A46F63-137F-4FC2-99D3-6B2F11DBDD7F}" type="datetime'9''''''''''''''''''''''''''''''''''''''''''''''''0''''%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90%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22" name="Text Placeholder 2">
            <a:extLst>
              <a:ext uri="{FF2B5EF4-FFF2-40B4-BE49-F238E27FC236}">
                <a16:creationId xmlns:a16="http://schemas.microsoft.com/office/drawing/2014/main" id="{6A522EA5-DC4F-613A-4A36-DF0AA837F60B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7981022" y="1469616"/>
            <a:ext cx="1762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F4134984-3516-49D0-BF60-5A868B492A0E}" type="datetime'3'''''''''''',''''''''''''''''''''''''''''''''5'''''''''">
              <a:rPr lang="en-US" altLang="en-US" sz="900" b="1" smtClean="0">
                <a:ea typeface="+mn-ea"/>
                <a:cs typeface="+mn-cs"/>
              </a:rPr>
              <a:pPr algn="ctr">
                <a:spcBef>
                  <a:spcPct val="0"/>
                </a:spcBef>
              </a:pPr>
              <a:t>3,5</a:t>
            </a:fld>
            <a:endParaRPr lang="en-US" sz="900" b="1">
              <a:ea typeface="+mn-ea"/>
              <a:cs typeface="+mn-cs"/>
            </a:endParaRPr>
          </a:p>
        </p:txBody>
      </p:sp>
      <p:sp>
        <p:nvSpPr>
          <p:cNvPr id="496" name="Text Placeholder 2">
            <a:extLst>
              <a:ext uri="{FF2B5EF4-FFF2-40B4-BE49-F238E27FC236}">
                <a16:creationId xmlns:a16="http://schemas.microsoft.com/office/drawing/2014/main" id="{DD8D3608-49EC-7359-A737-9443B74BF4E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7167894" y="2242019"/>
            <a:ext cx="2286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15875" tIns="0" rIns="15875" bIns="0" numCol="1" spc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56A288EC-EFF2-4E4E-AEF2-C91595104FED}" type="datetime'''''''''''''''''''''''''''84%'''''''''''''''''''''">
              <a:rPr lang="en-US" altLang="en-US" sz="1050" b="1" smtClean="0">
                <a:solidFill>
                  <a:srgbClr val="000000"/>
                </a:solidFill>
              </a:rPr>
              <a:pPr algn="ctr">
                <a:spcBef>
                  <a:spcPct val="0"/>
                </a:spcBef>
              </a:pPr>
              <a:t>84%</a:t>
            </a:fld>
            <a:endParaRPr lang="en-US" sz="105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B512F98-3168-F353-165B-174C6C0E7E9C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5448300" y="3492500"/>
            <a:ext cx="635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buClr>
                <a:srgbClr val="939598"/>
              </a:buClr>
              <a:defRPr/>
            </a:pPr>
            <a:fld id="{A2DF4DEB-2138-44CE-AA63-9E7AE348846D}" type="datetime'''''''''''''''''''''''''7'''''''''''''">
              <a:rPr lang="en-US" altLang="en-US" sz="800" b="1" smtClean="0">
                <a:solidFill>
                  <a:srgbClr val="002060"/>
                </a:solidFill>
              </a:rPr>
              <a:pPr lvl="0" algn="ctr">
                <a:spcBef>
                  <a:spcPct val="0"/>
                </a:spcBef>
                <a:buClr>
                  <a:srgbClr val="939598"/>
                </a:buClr>
                <a:defRPr/>
              </a:pPr>
              <a:t>7</a:t>
            </a:fld>
            <a:endParaRPr kumimoji="0" lang="en-US" sz="800" b="1" i="0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400" name="Text Placeholder 2">
            <a:extLst>
              <a:ext uri="{FF2B5EF4-FFF2-40B4-BE49-F238E27FC236}">
                <a16:creationId xmlns:a16="http://schemas.microsoft.com/office/drawing/2014/main" id="{7CE9AE95-A939-FF1D-7788-8FAAF116AECC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8523181" y="2242019"/>
            <a:ext cx="586800" cy="428400"/>
          </a:xfrm>
          <a:prstGeom prst="ellipse">
            <a:avLst/>
          </a:prstGeom>
          <a:solidFill>
            <a:srgbClr val="F26522"/>
          </a:solidFill>
          <a:ln w="9525" algn="ctr">
            <a:noFill/>
          </a:ln>
          <a:effectLst/>
          <a:extLs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F3EF0A3A-1FB5-4566-B92A-BBDDE26B9B70}" type="datetime'''''''''''''''''''''''''+1''''''''''''''''''''''5''''''''%'">
              <a:rPr lang="en-US" altLang="en-US" sz="1400" b="1" smtClean="0">
                <a:solidFill>
                  <a:schemeClr val="bg1"/>
                </a:solidFill>
                <a:effectLst/>
              </a:rPr>
              <a:pPr algn="ctr">
                <a:spcBef>
                  <a:spcPct val="0"/>
                </a:spcBef>
              </a:pPr>
              <a:t>+15%</a:t>
            </a:fld>
            <a:endParaRPr lang="en-US" sz="1050" b="1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24" name="Text Placeholder 2">
            <a:extLst>
              <a:ext uri="{FF2B5EF4-FFF2-40B4-BE49-F238E27FC236}">
                <a16:creationId xmlns:a16="http://schemas.microsoft.com/office/drawing/2014/main" id="{200A6830-2BE4-F290-D36A-9E4193860C88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8217038" y="1042610"/>
            <a:ext cx="581462" cy="432263"/>
          </a:xfrm>
          <a:prstGeom prst="ellipse">
            <a:avLst/>
          </a:prstGeom>
          <a:solidFill>
            <a:srgbClr val="F26522"/>
          </a:solidFill>
          <a:ln w="9525" algn="ctr">
            <a:noFill/>
          </a:ln>
          <a:effectLst/>
          <a:extLs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AF6AAA83-C659-4BF8-AFCC-7CC0DEE7BBFA}" type="datetime'''''''''''''''+''''1''''''6''''''''''''''''''''''%'''''''''">
              <a:rPr lang="en-US" altLang="en-US" sz="1400" b="1" smtClean="0">
                <a:solidFill>
                  <a:schemeClr val="bg1"/>
                </a:solidFill>
                <a:effectLst/>
              </a:rPr>
              <a:pPr algn="ctr">
                <a:spcBef>
                  <a:spcPct val="0"/>
                </a:spcBef>
              </a:pPr>
              <a:t>+16%</a:t>
            </a:fld>
            <a:endParaRPr lang="en-US" sz="900" b="1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30D664-991C-C7C8-1BF8-8C8BD47DF442}"/>
              </a:ext>
            </a:extLst>
          </p:cNvPr>
          <p:cNvCxnSpPr/>
          <p:nvPr>
            <p:custDataLst>
              <p:tags r:id="rId47"/>
            </p:custDataLst>
          </p:nvPr>
        </p:nvCxnSpPr>
        <p:spPr bwMode="gray">
          <a:xfrm>
            <a:off x="284163" y="1219200"/>
            <a:ext cx="160338" cy="0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68EA12B5-7C72-A7B4-CA9A-E3F90E573910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325438" y="1341438"/>
            <a:ext cx="125413" cy="93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80975" indent="-180975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50" b="0" i="0">
              <a:solidFill>
                <a:schemeClr val="bg1"/>
              </a:solidFill>
              <a:effectLst/>
            </a:endParaRPr>
          </a:p>
        </p:txBody>
      </p:sp>
      <p:sp>
        <p:nvSpPr>
          <p:cNvPr id="203" name="Diamond 202">
            <a:extLst>
              <a:ext uri="{FF2B5EF4-FFF2-40B4-BE49-F238E27FC236}">
                <a16:creationId xmlns:a16="http://schemas.microsoft.com/office/drawing/2014/main" id="{DA4303AA-3710-DA56-8357-4918664BDB8C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344488" y="1200150"/>
            <a:ext cx="38100" cy="38100"/>
          </a:xfrm>
          <a:prstGeom prst="diamond">
            <a:avLst/>
          </a:prstGeom>
          <a:solidFill>
            <a:schemeClr val="tx1"/>
          </a:solidFill>
          <a:ln w="9525" algn="ctr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80975" indent="-180975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50" b="0" i="0">
              <a:solidFill>
                <a:schemeClr val="bg1"/>
              </a:solidFill>
              <a:effectLst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C3CFC2C-6ED9-8FFC-B02A-60F6D2ED8EB8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501650" y="1162050"/>
            <a:ext cx="833438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buClr>
                <a:srgbClr val="939598"/>
              </a:buClr>
              <a:defRPr/>
            </a:pPr>
            <a:fld id="{5F10B1ED-4B8B-45F4-B915-03AA67158264}" type="datetime'Av''e''''r''age'' #'''''' of ''''AN''C'''''' vi''''''''sit''s'">
              <a:rPr lang="en-US" altLang="en-US" sz="700" smtClean="0">
                <a:solidFill>
                  <a:srgbClr val="00558F"/>
                </a:solidFill>
              </a:rPr>
              <a:pPr lvl="0">
                <a:spcBef>
                  <a:spcPct val="0"/>
                </a:spcBef>
                <a:buClr>
                  <a:srgbClr val="939598"/>
                </a:buClr>
                <a:defRPr/>
              </a:pPr>
              <a:t>Average # of ANC visits</a:t>
            </a:fld>
            <a:endParaRPr kumimoji="0" lang="en-US" sz="700" b="0" i="0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299" name="Text Placeholder 2">
            <a:extLst>
              <a:ext uri="{FF2B5EF4-FFF2-40B4-BE49-F238E27FC236}">
                <a16:creationId xmlns:a16="http://schemas.microsoft.com/office/drawing/2014/main" id="{61FF31C8-BFF1-ABD7-FB7A-60E2D5D541E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501650" y="1330325"/>
            <a:ext cx="884238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lc="http://schemas.openxmlformats.org/drawingml/2006/lockedCanvas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none" lIns="0" tIns="0" rIns="0" bIns="0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buClr>
                <a:srgbClr val="939598"/>
              </a:buClr>
              <a:defRPr/>
            </a:pPr>
            <a:fld id="{EFC6E6E2-0198-485A-84F0-E171685D7CEA}" type="datetime'''%''''of PJs ''''w''ith A''N''C'' pro''''f''''''i''l''e'''''">
              <a:rPr lang="en-US" altLang="en-US" sz="700" smtClean="0">
                <a:solidFill>
                  <a:srgbClr val="00558F"/>
                </a:solidFill>
              </a:rPr>
              <a:pPr lvl="0">
                <a:spcBef>
                  <a:spcPct val="0"/>
                </a:spcBef>
                <a:buClr>
                  <a:srgbClr val="939598"/>
                </a:buClr>
                <a:defRPr/>
              </a:pPr>
              <a:t>%of PJs with ANC profile</a:t>
            </a:fld>
            <a:endParaRPr kumimoji="0" lang="en-US" sz="700" b="0" i="0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ea typeface="ＭＳ Ｐゴシック" panose="020B0600070205080204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2354B1-E7CC-791A-E44C-D1EF7F163DC3}"/>
              </a:ext>
            </a:extLst>
          </p:cNvPr>
          <p:cNvSpPr txBox="1"/>
          <p:nvPr/>
        </p:nvSpPr>
        <p:spPr>
          <a:xfrm>
            <a:off x="0" y="726859"/>
            <a:ext cx="720164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558F"/>
                </a:solidFill>
              </a:rPr>
              <a:t>Pregnancy journey (PJ) ANC adherence and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% of PJs with ANC profile* over time </a:t>
            </a:r>
          </a:p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*refers to a set of laboratory tests performed during pregnancy including Hb, syphilis, HIV, blood glucose, urine, TB tests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C6400AB7-6E49-5001-76DD-51EE07B53DF4}"/>
              </a:ext>
            </a:extLst>
          </p:cNvPr>
          <p:cNvSpPr txBox="1"/>
          <p:nvPr/>
        </p:nvSpPr>
        <p:spPr>
          <a:xfrm>
            <a:off x="46684" y="3732213"/>
            <a:ext cx="1122178" cy="1238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# clinics participating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4CBDE8BB-748B-76FF-7FF2-29E4C11B1CBB}"/>
              </a:ext>
            </a:extLst>
          </p:cNvPr>
          <p:cNvSpPr txBox="1"/>
          <p:nvPr/>
        </p:nvSpPr>
        <p:spPr>
          <a:xfrm>
            <a:off x="41275" y="3960813"/>
            <a:ext cx="1122178" cy="1222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# of completed PJs</a:t>
            </a:r>
          </a:p>
        </p:txBody>
      </p:sp>
      <p:graphicFrame>
        <p:nvGraphicFramePr>
          <p:cNvPr id="305" name="Table 305">
            <a:extLst>
              <a:ext uri="{FF2B5EF4-FFF2-40B4-BE49-F238E27FC236}">
                <a16:creationId xmlns:a16="http://schemas.microsoft.com/office/drawing/2014/main" id="{131BD14B-F1D0-8A15-F644-EE85A3E66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814630"/>
              </p:ext>
            </p:extLst>
          </p:nvPr>
        </p:nvGraphicFramePr>
        <p:xfrm>
          <a:off x="1003299" y="3690938"/>
          <a:ext cx="7522560" cy="647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840">
                  <a:extLst>
                    <a:ext uri="{9D8B030D-6E8A-4147-A177-3AD203B41FA5}">
                      <a16:colId xmlns:a16="http://schemas.microsoft.com/office/drawing/2014/main" val="2513323535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2882363360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3055051772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333189347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3313028475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770858590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3549978626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3613699756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151924146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9963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3,931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3,996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4,092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3,101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2,483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2,725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2,207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1,292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693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1789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800" b="0" i="0" u="none" strike="noStrike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099491"/>
                  </a:ext>
                </a:extLst>
              </a:tr>
            </a:tbl>
          </a:graphicData>
        </a:graphic>
      </p:graphicFrame>
      <p:sp>
        <p:nvSpPr>
          <p:cNvPr id="444" name="TextBox 443">
            <a:extLst>
              <a:ext uri="{FF2B5EF4-FFF2-40B4-BE49-F238E27FC236}">
                <a16:creationId xmlns:a16="http://schemas.microsoft.com/office/drawing/2014/main" id="{F31C5476-B2ED-8A4F-9632-8D0E8FE9EFA1}"/>
              </a:ext>
            </a:extLst>
          </p:cNvPr>
          <p:cNvSpPr txBox="1"/>
          <p:nvPr/>
        </p:nvSpPr>
        <p:spPr>
          <a:xfrm>
            <a:off x="5408288" y="4631005"/>
            <a:ext cx="175960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Most of these PJs correspond to the </a:t>
            </a:r>
            <a:b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r>
              <a:rPr kumimoji="0" lang="en-US" sz="80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first year of Covid-19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, which may be </a:t>
            </a:r>
            <a:b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the cause of any </a:t>
            </a:r>
            <a:r>
              <a:rPr kumimoji="0" lang="en-US" sz="80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trend break in the data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770BD2D6-9568-23E4-A747-1385352D3029}"/>
              </a:ext>
            </a:extLst>
          </p:cNvPr>
          <p:cNvSpPr txBox="1"/>
          <p:nvPr/>
        </p:nvSpPr>
        <p:spPr>
          <a:xfrm>
            <a:off x="33338" y="3494088"/>
            <a:ext cx="1122178" cy="1238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#</a:t>
            </a:r>
            <a:r>
              <a:rPr kumimoji="0" lang="en-US" sz="1000" i="0" u="none" strike="noStrike" kern="1200" cap="none" spc="0" normalizeH="0" baseline="3000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th</a:t>
            </a: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cohort of the clinics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4466FDD-67FF-37C5-BB9E-77230310676A}"/>
              </a:ext>
            </a:extLst>
          </p:cNvPr>
          <p:cNvSpPr txBox="1"/>
          <p:nvPr/>
        </p:nvSpPr>
        <p:spPr>
          <a:xfrm>
            <a:off x="111914" y="5000337"/>
            <a:ext cx="8191671" cy="10772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700" b="1"/>
              <a:t>Notes</a:t>
            </a:r>
            <a:r>
              <a:rPr lang="en-US" sz="700"/>
              <a:t>: Incomplete PJs are excluded from the analysis; Cohorts with less than 10 clinics and/or less than 300 PJs are excluded from the analysis leading to a cutoff at 9</a:t>
            </a:r>
            <a:r>
              <a:rPr lang="en-US" sz="700" baseline="30000"/>
              <a:t>th</a:t>
            </a:r>
            <a:r>
              <a:rPr lang="en-US" sz="700"/>
              <a:t> cohort of the participating clinics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0E1DF-EA22-D462-308D-60236F108402}"/>
              </a:ext>
            </a:extLst>
          </p:cNvPr>
          <p:cNvSpPr txBox="1"/>
          <p:nvPr/>
        </p:nvSpPr>
        <p:spPr>
          <a:xfrm>
            <a:off x="33338" y="4184650"/>
            <a:ext cx="112217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fontAlgn="b">
              <a:spcBef>
                <a:spcPts val="0"/>
              </a:spcBef>
              <a:spcAft>
                <a:spcPts val="0"/>
              </a:spcAft>
              <a:defRPr sz="1200" b="1" u="none" strike="noStrike">
                <a:effectLst/>
              </a:defRPr>
            </a:lvl1pPr>
          </a:lstStyle>
          <a:p>
            <a:pPr marL="0" marR="0" lvl="0" indent="0" algn="l" defTabSz="457200" rtl="0" eaLnBrk="0" fontAlgn="b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2060"/>
                </a:solidFill>
              </a:rPr>
              <a:t>%</a:t>
            </a: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of PJs with at least 4 ANC visits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65C1C64-6579-CE54-9B96-BD5816442A32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179244" y="3321784"/>
            <a:ext cx="524413" cy="584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49ED391-432E-ECD8-31AB-76C394AD875F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009775" y="3326544"/>
            <a:ext cx="524413" cy="584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E54ECA-5541-7295-78FB-26148E20B396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858562" y="3326544"/>
            <a:ext cx="524413" cy="584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D39AD72-91E4-A8F1-67DA-A7882FA382DE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695162" y="3351006"/>
            <a:ext cx="524413" cy="5844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1DA2C9-4081-4597-A224-C928B66E015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507350" y="3366233"/>
            <a:ext cx="524413" cy="584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6330B8-84AF-4841-DF8F-6B591A64376F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356429" y="3384988"/>
            <a:ext cx="524413" cy="584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0568D1D-2CB9-8929-034B-5698E8B2CB7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201353" y="3382689"/>
            <a:ext cx="524413" cy="584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5E9650-9A0F-289A-67CC-92ACFB7ECD1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019988" y="3359954"/>
            <a:ext cx="524413" cy="58444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CFD5EB3D-0DD0-49ED-EE4D-4B097F8771F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864912" y="3355766"/>
            <a:ext cx="524413" cy="58444"/>
          </a:xfrm>
          <a:prstGeom prst="rect">
            <a:avLst/>
          </a:prstGeom>
        </p:spPr>
      </p:pic>
      <p:sp>
        <p:nvSpPr>
          <p:cNvPr id="453" name="TextBox 452">
            <a:extLst>
              <a:ext uri="{FF2B5EF4-FFF2-40B4-BE49-F238E27FC236}">
                <a16:creationId xmlns:a16="http://schemas.microsoft.com/office/drawing/2014/main" id="{485462C5-654F-1C6A-E506-AA1923846BDA}"/>
              </a:ext>
            </a:extLst>
          </p:cNvPr>
          <p:cNvSpPr txBox="1"/>
          <p:nvPr/>
        </p:nvSpPr>
        <p:spPr>
          <a:xfrm rot="5400000">
            <a:off x="6152158" y="3482233"/>
            <a:ext cx="245771" cy="1589987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960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5FEF8-BC7B-D0FD-8F7A-C3D404909A32}"/>
              </a:ext>
            </a:extLst>
          </p:cNvPr>
          <p:cNvSpPr txBox="1"/>
          <p:nvPr/>
        </p:nvSpPr>
        <p:spPr>
          <a:xfrm>
            <a:off x="2567050" y="-9928"/>
            <a:ext cx="6549474" cy="17485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312"/>
              </a:spcBef>
            </a:pPr>
            <a:r>
              <a:rPr lang="en-US" sz="800" dirty="0"/>
              <a:t>Data from cohort 1 – cohort 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060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C1C1B-9ED3-D3D7-6555-5E2136918540}"/>
              </a:ext>
            </a:extLst>
          </p:cNvPr>
          <p:cNvSpPr/>
          <p:nvPr/>
        </p:nvSpPr>
        <p:spPr>
          <a:xfrm>
            <a:off x="6055886" y="1871330"/>
            <a:ext cx="295200" cy="10526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sz="1100" b="1"/>
          </a:p>
        </p:txBody>
      </p:sp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CF28FD14-F557-7F1F-F057-28073BEE9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CF28FD14-F557-7F1F-F057-28073BEE9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F26A843-4FF6-7C1E-89D3-856B4E2901D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  <a:alpha val="90000"/>
            </a:schemeClr>
          </a:solidFill>
        </p:spPr>
        <p:txBody>
          <a:bodyPr vert="horz"/>
          <a:lstStyle/>
          <a:p>
            <a:r>
              <a:rPr lang="en-US"/>
              <a:t>MomCare leads to better value with increased care utilization at only limited additional cost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2D5B-A26D-3762-6AF3-7A093A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9924" y="4791075"/>
            <a:ext cx="431010" cy="255429"/>
          </a:xfrm>
        </p:spPr>
        <p:txBody>
          <a:bodyPr/>
          <a:lstStyle/>
          <a:p>
            <a:pPr defTabSz="188856"/>
            <a:fld id="{9C24207B-2825-1344-BA70-0110A4EF1B0C}" type="slidenum">
              <a:rPr lang="en-GB" smtClean="0"/>
              <a:pPr defTabSz="188856"/>
              <a:t>14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FF89D-D3DD-0647-5CEC-424A1E624432}"/>
              </a:ext>
            </a:extLst>
          </p:cNvPr>
          <p:cNvSpPr txBox="1"/>
          <p:nvPr/>
        </p:nvSpPr>
        <p:spPr>
          <a:xfrm>
            <a:off x="7277519" y="9568"/>
            <a:ext cx="1793415" cy="17485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312"/>
              </a:spcBef>
            </a:pPr>
            <a:r>
              <a:rPr lang="en-US" sz="800" dirty="0">
                <a:solidFill>
                  <a:srgbClr val="000000"/>
                </a:solidFill>
              </a:rPr>
              <a:t>Data as per March 16</a:t>
            </a:r>
            <a:r>
              <a:rPr lang="en-US" sz="800" baseline="30000" dirty="0">
                <a:solidFill>
                  <a:srgbClr val="000000"/>
                </a:solidFill>
              </a:rPr>
              <a:t>th</a:t>
            </a:r>
            <a:r>
              <a:rPr lang="en-US" sz="800" dirty="0">
                <a:solidFill>
                  <a:srgbClr val="000000"/>
                </a:solidFill>
              </a:rPr>
              <a:t>, 2023</a:t>
            </a:r>
          </a:p>
        </p:txBody>
      </p:sp>
      <p:graphicFrame>
        <p:nvGraphicFramePr>
          <p:cNvPr id="15" name="Grafiek 1">
            <a:extLst>
              <a:ext uri="{FF2B5EF4-FFF2-40B4-BE49-F238E27FC236}">
                <a16:creationId xmlns:a16="http://schemas.microsoft.com/office/drawing/2014/main" id="{96A37351-AE00-F441-9E11-C009FAA3719F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9003812"/>
              </p:ext>
            </p:extLst>
          </p:nvPr>
        </p:nvGraphicFramePr>
        <p:xfrm>
          <a:off x="555909" y="1753429"/>
          <a:ext cx="6258907" cy="1978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8620217-5AC0-D8A5-36F2-D54BB25C6FD0}"/>
              </a:ext>
            </a:extLst>
          </p:cNvPr>
          <p:cNvSpPr txBox="1"/>
          <p:nvPr/>
        </p:nvSpPr>
        <p:spPr>
          <a:xfrm>
            <a:off x="0" y="4936520"/>
            <a:ext cx="7743825" cy="20698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000">
                <a:solidFill>
                  <a:srgbClr val="000000"/>
                </a:solidFill>
              </a:rPr>
              <a:t>* For simplicity we listed only some key drivers for better outcomes. Utilization of other care elements increased as well.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045C9F7-BDEA-30AB-4D45-7D946A7F5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234" y="3732118"/>
            <a:ext cx="2479675" cy="2555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5F164-AC9F-9125-61AD-F17F52979103}"/>
              </a:ext>
            </a:extLst>
          </p:cNvPr>
          <p:cNvSpPr/>
          <p:nvPr/>
        </p:nvSpPr>
        <p:spPr>
          <a:xfrm>
            <a:off x="141216" y="1246442"/>
            <a:ext cx="1747519" cy="4501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l"/>
            <a:r>
              <a:rPr lang="en-US" sz="1400" b="1">
                <a:solidFill>
                  <a:srgbClr val="000000"/>
                </a:solidFill>
              </a:rPr>
              <a:t>Utilization* Increase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3BD99-E723-F34D-D413-42484D1A4AC1}"/>
              </a:ext>
            </a:extLst>
          </p:cNvPr>
          <p:cNvSpPr/>
          <p:nvPr/>
        </p:nvSpPr>
        <p:spPr>
          <a:xfrm>
            <a:off x="1740485" y="1225735"/>
            <a:ext cx="706367" cy="4501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17%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DCB80-015F-E752-2127-F2C6F11FDCEA}"/>
              </a:ext>
            </a:extLst>
          </p:cNvPr>
          <p:cNvSpPr/>
          <p:nvPr/>
        </p:nvSpPr>
        <p:spPr>
          <a:xfrm>
            <a:off x="3025062" y="1225735"/>
            <a:ext cx="706367" cy="4501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30%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88D6A2-27D9-1677-3D4D-10B44529BB5D}"/>
              </a:ext>
            </a:extLst>
          </p:cNvPr>
          <p:cNvSpPr/>
          <p:nvPr/>
        </p:nvSpPr>
        <p:spPr>
          <a:xfrm>
            <a:off x="4309639" y="1225735"/>
            <a:ext cx="706367" cy="4501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18%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CFCED-8BA8-A73A-956A-56ACAAF18053}"/>
              </a:ext>
            </a:extLst>
          </p:cNvPr>
          <p:cNvSpPr/>
          <p:nvPr/>
        </p:nvSpPr>
        <p:spPr>
          <a:xfrm>
            <a:off x="5594215" y="1225735"/>
            <a:ext cx="706367" cy="4501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b="1">
                <a:solidFill>
                  <a:srgbClr val="008000"/>
                </a:solidFill>
              </a:rPr>
              <a:t>8%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83961F-78C3-9FB0-ACCD-58737C25F323}"/>
              </a:ext>
            </a:extLst>
          </p:cNvPr>
          <p:cNvCxnSpPr>
            <a:cxnSpLocks/>
          </p:cNvCxnSpPr>
          <p:nvPr/>
        </p:nvCxnSpPr>
        <p:spPr>
          <a:xfrm>
            <a:off x="2735957" y="1225735"/>
            <a:ext cx="0" cy="245006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E2FFB0-4477-DF41-3807-4463578D0B10}"/>
              </a:ext>
            </a:extLst>
          </p:cNvPr>
          <p:cNvCxnSpPr>
            <a:cxnSpLocks/>
          </p:cNvCxnSpPr>
          <p:nvPr/>
        </p:nvCxnSpPr>
        <p:spPr>
          <a:xfrm>
            <a:off x="4020534" y="1225735"/>
            <a:ext cx="0" cy="245006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867592-9EA6-4B39-361A-7D8550CCC6E7}"/>
              </a:ext>
            </a:extLst>
          </p:cNvPr>
          <p:cNvCxnSpPr>
            <a:cxnSpLocks/>
          </p:cNvCxnSpPr>
          <p:nvPr/>
        </p:nvCxnSpPr>
        <p:spPr>
          <a:xfrm>
            <a:off x="5305111" y="1225735"/>
            <a:ext cx="0" cy="245006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F43A9F-39C7-3BF5-4F7B-A94AFF8F8AE1}"/>
              </a:ext>
            </a:extLst>
          </p:cNvPr>
          <p:cNvSpPr txBox="1"/>
          <p:nvPr/>
        </p:nvSpPr>
        <p:spPr>
          <a:xfrm>
            <a:off x="6589685" y="1377419"/>
            <a:ext cx="1569817" cy="5455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000">
                <a:solidFill>
                  <a:srgbClr val="000000"/>
                </a:solidFill>
              </a:rPr>
              <a:t>Preliminary results on our last 3 cohorts show &gt;99 % facility-based delivery</a:t>
            </a:r>
          </a:p>
        </p:txBody>
      </p:sp>
      <p:sp>
        <p:nvSpPr>
          <p:cNvPr id="58" name="Terminator 28">
            <a:extLst>
              <a:ext uri="{FF2B5EF4-FFF2-40B4-BE49-F238E27FC236}">
                <a16:creationId xmlns:a16="http://schemas.microsoft.com/office/drawing/2014/main" id="{5083EFAB-7E83-743E-6E34-81799256E87F}"/>
              </a:ext>
            </a:extLst>
          </p:cNvPr>
          <p:cNvSpPr/>
          <p:nvPr/>
        </p:nvSpPr>
        <p:spPr>
          <a:xfrm>
            <a:off x="6589685" y="3715012"/>
            <a:ext cx="2210315" cy="1076063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/>
              <a:t>Utilization increase is achieved with only a 12% increase in the overall cost level </a:t>
            </a:r>
          </a:p>
        </p:txBody>
      </p:sp>
    </p:spTree>
    <p:extLst>
      <p:ext uri="{BB962C8B-B14F-4D97-AF65-F5344CB8AC3E}">
        <p14:creationId xmlns:p14="http://schemas.microsoft.com/office/powerpoint/2010/main" val="203669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320598-5EE6-A638-D82D-8D30119A9C57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F069F-7462-957B-A6F2-8A83C1C5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/>
              <a:t>Segmentation in </a:t>
            </a:r>
            <a:r>
              <a:rPr lang="en-US" sz="2400" err="1"/>
              <a:t>MomCare</a:t>
            </a:r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0576E1-9E0F-CC43-3572-7B3D2EED59E4}"/>
              </a:ext>
            </a:extLst>
          </p:cNvPr>
          <p:cNvSpPr/>
          <p:nvPr/>
        </p:nvSpPr>
        <p:spPr>
          <a:xfrm>
            <a:off x="2036278" y="2392137"/>
            <a:ext cx="5319744" cy="622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US" sz="1400">
                <a:solidFill>
                  <a:srgbClr val="00558F"/>
                </a:solidFill>
                <a:cs typeface="Calibri"/>
              </a:rPr>
              <a:t>Four groups | Next steps</a:t>
            </a:r>
            <a:endParaRPr lang="en-US" sz="1400">
              <a:solidFill>
                <a:srgbClr val="0055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0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71ABA19-797B-787F-C83C-9C8876B5C2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71ABA19-797B-787F-C83C-9C8876B5C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DA44258-D0FC-1EEA-E9F2-9029FAC1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045"/>
            <a:ext cx="7203600" cy="561600"/>
          </a:xfrm>
        </p:spPr>
        <p:txBody>
          <a:bodyPr vert="horz"/>
          <a:lstStyle/>
          <a:p>
            <a:r>
              <a:rPr lang="en-US"/>
              <a:t>Socio-economic characteristics of mothers in </a:t>
            </a:r>
            <a:r>
              <a:rPr lang="en-US" b="1" err="1"/>
              <a:t>MomCare</a:t>
            </a:r>
            <a:r>
              <a:rPr lang="en-US" b="1"/>
              <a:t> Kenya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2F3EF3-8D23-4B15-947F-BAB1AAC62EB6}"/>
              </a:ext>
            </a:extLst>
          </p:cNvPr>
          <p:cNvSpPr txBox="1"/>
          <p:nvPr/>
        </p:nvSpPr>
        <p:spPr>
          <a:xfrm>
            <a:off x="4924751" y="911249"/>
            <a:ext cx="3546962" cy="1088311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 b="1">
                <a:solidFill>
                  <a:srgbClr val="000000"/>
                </a:solidFill>
              </a:rPr>
              <a:t>The average </a:t>
            </a:r>
            <a:r>
              <a:rPr lang="en-US" sz="1100" b="1" err="1">
                <a:solidFill>
                  <a:srgbClr val="000000"/>
                </a:solidFill>
              </a:rPr>
              <a:t>MomCare</a:t>
            </a:r>
            <a:r>
              <a:rPr lang="en-US" sz="1100" b="1">
                <a:solidFill>
                  <a:srgbClr val="000000"/>
                </a:solidFill>
              </a:rPr>
              <a:t> mother (to be) in Kenya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</a:rPr>
              <a:t>lives in an </a:t>
            </a:r>
            <a:r>
              <a:rPr lang="en-US" sz="1050" b="1">
                <a:solidFill>
                  <a:srgbClr val="000000"/>
                </a:solidFill>
              </a:rPr>
              <a:t>urban</a:t>
            </a:r>
            <a:r>
              <a:rPr lang="en-US" sz="1050">
                <a:solidFill>
                  <a:srgbClr val="000000"/>
                </a:solidFill>
              </a:rPr>
              <a:t> area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</a:rPr>
              <a:t>travels by </a:t>
            </a:r>
            <a:r>
              <a:rPr lang="en-US" sz="1050" b="1">
                <a:solidFill>
                  <a:srgbClr val="000000"/>
                </a:solidFill>
              </a:rPr>
              <a:t>Boda-boda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</a:rPr>
              <a:t>has a </a:t>
            </a:r>
            <a:r>
              <a:rPr lang="en-US" sz="1050" b="1">
                <a:solidFill>
                  <a:srgbClr val="000000"/>
                </a:solidFill>
              </a:rPr>
              <a:t>small social network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</a:rPr>
              <a:t>has a household member with </a:t>
            </a:r>
            <a:r>
              <a:rPr lang="en-US" sz="1050" b="1">
                <a:solidFill>
                  <a:srgbClr val="000000"/>
                </a:solidFill>
              </a:rPr>
              <a:t>secondary education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42B079-887D-2BD4-78CF-259DD9DD35EE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5D7A3-E751-9A74-263A-7D3132C901F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794" y="902291"/>
            <a:ext cx="2345338" cy="1603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96E3D-C85D-0C7B-F5DE-EC75E7FDF2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85" y="915209"/>
            <a:ext cx="1963790" cy="16031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79BB8-BC49-E835-03ED-DE8880AB493B}"/>
              </a:ext>
            </a:extLst>
          </p:cNvPr>
          <p:cNvSpPr/>
          <p:nvPr/>
        </p:nvSpPr>
        <p:spPr>
          <a:xfrm>
            <a:off x="111914" y="3129784"/>
            <a:ext cx="1620982" cy="1682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</a:rPr>
              <a:t>28,667</a:t>
            </a:r>
          </a:p>
          <a:p>
            <a:pPr algn="ctr"/>
            <a:r>
              <a:rPr lang="en-US" sz="1300">
                <a:solidFill>
                  <a:srgbClr val="000000"/>
                </a:solidFill>
              </a:rPr>
              <a:t>General population</a:t>
            </a:r>
          </a:p>
          <a:p>
            <a:pPr algn="ctr"/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17582D-B2A1-170E-3F8C-BDA1D7C1EA41}"/>
              </a:ext>
            </a:extLst>
          </p:cNvPr>
          <p:cNvSpPr/>
          <p:nvPr/>
        </p:nvSpPr>
        <p:spPr>
          <a:xfrm>
            <a:off x="1868512" y="4017986"/>
            <a:ext cx="1620982" cy="788668"/>
          </a:xfrm>
          <a:prstGeom prst="rect">
            <a:avLst/>
          </a:prstGeom>
          <a:solidFill>
            <a:srgbClr val="F265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14%</a:t>
            </a:r>
          </a:p>
          <a:p>
            <a:pPr algn="ctr"/>
            <a:r>
              <a:rPr lang="en-US" sz="1300"/>
              <a:t>High 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30721-4D69-9814-6865-5172F51C2A9E}"/>
              </a:ext>
            </a:extLst>
          </p:cNvPr>
          <p:cNvSpPr/>
          <p:nvPr/>
        </p:nvSpPr>
        <p:spPr>
          <a:xfrm>
            <a:off x="5381709" y="4002407"/>
            <a:ext cx="1620982" cy="7886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/>
              <a:t>32%</a:t>
            </a:r>
            <a:endParaRPr lang="en-US"/>
          </a:p>
          <a:p>
            <a:pPr algn="ctr"/>
            <a:r>
              <a:rPr lang="en-US" sz="1050">
                <a:ea typeface="Calibri"/>
                <a:cs typeface="Calibri"/>
              </a:rPr>
              <a:t>Only primary education (or no education)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997E6-6B8E-6946-EE30-7DF8D17F2705}"/>
              </a:ext>
            </a:extLst>
          </p:cNvPr>
          <p:cNvSpPr/>
          <p:nvPr/>
        </p:nvSpPr>
        <p:spPr>
          <a:xfrm>
            <a:off x="3625111" y="3129784"/>
            <a:ext cx="1620982" cy="78866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12.5%</a:t>
            </a:r>
          </a:p>
          <a:p>
            <a:pPr algn="ctr"/>
            <a:r>
              <a:rPr lang="en-US" sz="1100"/>
              <a:t>Teenagers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6BEFB-7028-B8B6-9BE5-B04254A8A35F}"/>
              </a:ext>
            </a:extLst>
          </p:cNvPr>
          <p:cNvSpPr/>
          <p:nvPr/>
        </p:nvSpPr>
        <p:spPr>
          <a:xfrm>
            <a:off x="3625111" y="4002407"/>
            <a:ext cx="1620982" cy="788668"/>
          </a:xfrm>
          <a:prstGeom prst="rect">
            <a:avLst/>
          </a:prstGeom>
          <a:solidFill>
            <a:srgbClr val="EC00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/>
              <a:t>10%</a:t>
            </a:r>
          </a:p>
          <a:p>
            <a:pPr algn="ctr"/>
            <a:r>
              <a:rPr lang="en-US" sz="1300"/>
              <a:t>Mental health risk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55562-B616-329B-354C-03D20DADB5BF}"/>
              </a:ext>
            </a:extLst>
          </p:cNvPr>
          <p:cNvSpPr/>
          <p:nvPr/>
        </p:nvSpPr>
        <p:spPr>
          <a:xfrm>
            <a:off x="1868512" y="3129784"/>
            <a:ext cx="1620982" cy="788668"/>
          </a:xfrm>
          <a:prstGeom prst="rect">
            <a:avLst/>
          </a:prstGeom>
          <a:solidFill>
            <a:srgbClr val="00A7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86%</a:t>
            </a:r>
          </a:p>
          <a:p>
            <a:pPr algn="ctr"/>
            <a:r>
              <a:rPr lang="en-US" sz="1300"/>
              <a:t>Low-risk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C5785-979A-6A50-026C-866D1F078B2F}"/>
              </a:ext>
            </a:extLst>
          </p:cNvPr>
          <p:cNvSpPr/>
          <p:nvPr/>
        </p:nvSpPr>
        <p:spPr>
          <a:xfrm>
            <a:off x="5381709" y="3129784"/>
            <a:ext cx="1620982" cy="7886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/>
              <a:t>25%</a:t>
            </a:r>
            <a:endParaRPr lang="en-US"/>
          </a:p>
          <a:p>
            <a:pPr algn="ctr"/>
            <a:r>
              <a:rPr lang="en-US" sz="1300"/>
              <a:t>Urban households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667D4-97AD-24D5-E556-BF25DFCCE39C}"/>
              </a:ext>
            </a:extLst>
          </p:cNvPr>
          <p:cNvSpPr/>
          <p:nvPr/>
        </p:nvSpPr>
        <p:spPr>
          <a:xfrm>
            <a:off x="7138307" y="3129784"/>
            <a:ext cx="1620982" cy="7886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/>
              <a:t>22%</a:t>
            </a:r>
          </a:p>
          <a:p>
            <a:pPr algn="ctr"/>
            <a:r>
              <a:rPr lang="en-US" sz="1300">
                <a:ea typeface="Calibri"/>
                <a:cs typeface="Calibri"/>
              </a:rPr>
              <a:t>No social support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3FC70-0335-79D6-54D0-121499740CBE}"/>
              </a:ext>
            </a:extLst>
          </p:cNvPr>
          <p:cNvSpPr txBox="1"/>
          <p:nvPr/>
        </p:nvSpPr>
        <p:spPr>
          <a:xfrm>
            <a:off x="0" y="4906188"/>
            <a:ext cx="6182686" cy="19088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Note: MomCare data collection has changed over time. </a:t>
            </a:r>
            <a:r>
              <a:rPr lang="en-NL" sz="900">
                <a:solidFill>
                  <a:srgbClr val="00558F"/>
                </a:solidFill>
              </a:rPr>
              <a:t>P</a:t>
            </a: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ercentages reflect mothers for whom the relevant data was available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C711FE-3239-EFAD-250A-34E33DB45F0D}"/>
              </a:ext>
            </a:extLst>
          </p:cNvPr>
          <p:cNvSpPr/>
          <p:nvPr/>
        </p:nvSpPr>
        <p:spPr>
          <a:xfrm>
            <a:off x="7138306" y="4003843"/>
            <a:ext cx="1620982" cy="7886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/>
              <a:t>5%</a:t>
            </a:r>
          </a:p>
          <a:p>
            <a:pPr algn="ctr"/>
            <a:r>
              <a:rPr lang="en-US" sz="1300">
                <a:ea typeface="Calibri"/>
                <a:cs typeface="Calibri"/>
              </a:rPr>
              <a:t>Illiterate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0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A090E-A54A-E705-13DD-E02E1043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comorbidities are distributed differently across the subgroups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8DEDE-70A4-56B6-74C3-C9F66E28A8D8}"/>
              </a:ext>
            </a:extLst>
          </p:cNvPr>
          <p:cNvSpPr txBox="1"/>
          <p:nvPr/>
        </p:nvSpPr>
        <p:spPr>
          <a:xfrm>
            <a:off x="97609" y="2952078"/>
            <a:ext cx="2943497" cy="15407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000000"/>
                </a:solidFill>
              </a:rPr>
              <a:t>Co-morbidities at enrollment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13.9% </a:t>
            </a:r>
            <a:r>
              <a:rPr lang="en-US" sz="1100">
                <a:solidFill>
                  <a:srgbClr val="000000"/>
                </a:solidFill>
              </a:rPr>
              <a:t>of all mothers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00A79D"/>
                </a:solidFill>
              </a:rPr>
              <a:t>13.5% </a:t>
            </a:r>
            <a:r>
              <a:rPr lang="en-US" sz="1100">
                <a:solidFill>
                  <a:srgbClr val="000000"/>
                </a:solidFill>
              </a:rPr>
              <a:t>of low-risk mothers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F26522"/>
                </a:solidFill>
              </a:rPr>
              <a:t>20.6% </a:t>
            </a:r>
            <a:r>
              <a:rPr lang="en-US" sz="1100">
                <a:solidFill>
                  <a:srgbClr val="000000"/>
                </a:solidFill>
              </a:rPr>
              <a:t>of high-risk mothers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FFC000"/>
                </a:solidFill>
              </a:rPr>
              <a:t>12.9 % </a:t>
            </a:r>
            <a:r>
              <a:rPr lang="en-US" sz="1100">
                <a:solidFill>
                  <a:srgbClr val="000000"/>
                </a:solidFill>
              </a:rPr>
              <a:t>of teenage mothers</a:t>
            </a:r>
          </a:p>
        </p:txBody>
      </p:sp>
      <p:graphicFrame>
        <p:nvGraphicFramePr>
          <p:cNvPr id="3" name="Grafiek 2">
            <a:extLst>
              <a:ext uri="{FF2B5EF4-FFF2-40B4-BE49-F238E27FC236}">
                <a16:creationId xmlns:a16="http://schemas.microsoft.com/office/drawing/2014/main" id="{B3B2BA14-8FC7-C97F-57A9-97E4F4611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469398"/>
              </p:ext>
            </p:extLst>
          </p:nvPr>
        </p:nvGraphicFramePr>
        <p:xfrm>
          <a:off x="2830286" y="934357"/>
          <a:ext cx="6216105" cy="3951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40079A3-9A91-0204-65B6-A30150D7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0" y="1175927"/>
            <a:ext cx="2732677" cy="15407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4AC23-8D25-61CE-29BF-747F5080D027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91336A-5103-AE82-E985-D19BD9DD136B}"/>
              </a:ext>
            </a:extLst>
          </p:cNvPr>
          <p:cNvSpPr txBox="1"/>
          <p:nvPr/>
        </p:nvSpPr>
        <p:spPr>
          <a:xfrm>
            <a:off x="7277519" y="9568"/>
            <a:ext cx="1793415" cy="17485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312"/>
              </a:spcBef>
            </a:pPr>
            <a:r>
              <a:rPr lang="en-US" sz="800" dirty="0">
                <a:solidFill>
                  <a:srgbClr val="000000"/>
                </a:solidFill>
              </a:rPr>
              <a:t>Data as per April 20th, 2023</a:t>
            </a:r>
          </a:p>
        </p:txBody>
      </p:sp>
    </p:spTree>
    <p:extLst>
      <p:ext uri="{BB962C8B-B14F-4D97-AF65-F5344CB8AC3E}">
        <p14:creationId xmlns:p14="http://schemas.microsoft.com/office/powerpoint/2010/main" val="93603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A090E-A54A-E705-13DD-E02E1043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 vary between subgroups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8DEDE-70A4-56B6-74C3-C9F66E28A8D8}"/>
              </a:ext>
            </a:extLst>
          </p:cNvPr>
          <p:cNvSpPr txBox="1"/>
          <p:nvPr/>
        </p:nvSpPr>
        <p:spPr>
          <a:xfrm>
            <a:off x="97609" y="2952078"/>
            <a:ext cx="2943497" cy="1290994"/>
          </a:xfrm>
          <a:prstGeom prst="rect">
            <a:avLst/>
          </a:prstGeom>
          <a:noFill/>
        </p:spPr>
        <p:txBody>
          <a:bodyPr wrap="square" lIns="91440" tIns="0" rIns="91440" bIns="45720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000000"/>
                </a:solidFill>
                <a:latin typeface="Calibri"/>
                <a:ea typeface="ＭＳ Ｐゴシック"/>
              </a:rPr>
              <a:t>Data sources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600" b="1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>
                <a:solidFill>
                  <a:srgbClr val="000000"/>
                </a:solidFill>
                <a:latin typeface="Calibri"/>
                <a:ea typeface="ＭＳ Ｐゴシック"/>
              </a:rPr>
              <a:t>	2386 end of journey calls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10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100">
                <a:solidFill>
                  <a:srgbClr val="000000"/>
                </a:solidFill>
                <a:latin typeface="Calibri"/>
                <a:ea typeface="ＭＳ Ｐゴシック"/>
              </a:rPr>
              <a:t>	19.120 billing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079A3-9A91-0204-65B6-A30150D70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0" y="1175927"/>
            <a:ext cx="2732677" cy="15407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4AC23-8D25-61CE-29BF-747F5080D027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Grafiek 7">
            <a:extLst>
              <a:ext uri="{FF2B5EF4-FFF2-40B4-BE49-F238E27FC236}">
                <a16:creationId xmlns:a16="http://schemas.microsoft.com/office/drawing/2014/main" id="{3DB0B158-F306-6942-9122-C0B147A94D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828555"/>
              </p:ext>
            </p:extLst>
          </p:nvPr>
        </p:nvGraphicFramePr>
        <p:xfrm>
          <a:off x="3041106" y="760673"/>
          <a:ext cx="6005285" cy="4013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2AE6431-9FC1-978A-3D3A-1C9BA8A02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973" y="4707201"/>
            <a:ext cx="357625" cy="357625"/>
          </a:xfrm>
          <a:prstGeom prst="rect">
            <a:avLst/>
          </a:prstGeom>
        </p:spPr>
      </p:pic>
      <p:pic>
        <p:nvPicPr>
          <p:cNvPr id="24578" name="Picture 2" descr="Bill icon stock vector. Illustration of folders, blank ...">
            <a:extLst>
              <a:ext uri="{FF2B5EF4-FFF2-40B4-BE49-F238E27FC236}">
                <a16:creationId xmlns:a16="http://schemas.microsoft.com/office/drawing/2014/main" id="{73E1A391-F021-241E-BFBD-B223A21C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8666" y="4696768"/>
            <a:ext cx="301553" cy="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ill icon stock vector. Illustration of folders, blank ...">
            <a:extLst>
              <a:ext uri="{FF2B5EF4-FFF2-40B4-BE49-F238E27FC236}">
                <a16:creationId xmlns:a16="http://schemas.microsoft.com/office/drawing/2014/main" id="{048F59D0-5AE0-15EE-1586-B618B22F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2971" y="4696767"/>
            <a:ext cx="301553" cy="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l icon stock vector. Illustration of folders, blank ...">
            <a:extLst>
              <a:ext uri="{FF2B5EF4-FFF2-40B4-BE49-F238E27FC236}">
                <a16:creationId xmlns:a16="http://schemas.microsoft.com/office/drawing/2014/main" id="{CD548446-E03F-3CDC-63A4-E3A246D76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0870" y="4696766"/>
            <a:ext cx="301553" cy="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l icon stock vector. Illustration of folders, blank ...">
            <a:extLst>
              <a:ext uri="{FF2B5EF4-FFF2-40B4-BE49-F238E27FC236}">
                <a16:creationId xmlns:a16="http://schemas.microsoft.com/office/drawing/2014/main" id="{EAA56E0E-37A4-35A7-9691-AA5675F8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9097" y="4707200"/>
            <a:ext cx="301553" cy="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0BDEF-57E6-26CD-DC24-CEE619CF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4" y="3492577"/>
            <a:ext cx="357625" cy="357625"/>
          </a:xfrm>
          <a:prstGeom prst="rect">
            <a:avLst/>
          </a:prstGeom>
        </p:spPr>
      </p:pic>
      <p:pic>
        <p:nvPicPr>
          <p:cNvPr id="13" name="Picture 2" descr="Bill icon stock vector. Illustration of folders, blank ...">
            <a:extLst>
              <a:ext uri="{FF2B5EF4-FFF2-40B4-BE49-F238E27FC236}">
                <a16:creationId xmlns:a16="http://schemas.microsoft.com/office/drawing/2014/main" id="{B136FC9F-624E-7F73-95FC-8E5F14F9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939" y="3962447"/>
            <a:ext cx="301553" cy="3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17CF6F-6444-CE71-171E-B2621E31C96D}"/>
              </a:ext>
            </a:extLst>
          </p:cNvPr>
          <p:cNvSpPr txBox="1"/>
          <p:nvPr/>
        </p:nvSpPr>
        <p:spPr>
          <a:xfrm>
            <a:off x="7277519" y="9568"/>
            <a:ext cx="1793415" cy="17485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312"/>
              </a:spcBef>
            </a:pPr>
            <a:r>
              <a:rPr lang="en-US" sz="800" dirty="0">
                <a:solidFill>
                  <a:srgbClr val="000000"/>
                </a:solidFill>
              </a:rPr>
              <a:t>Data as per April 20th, 2023</a:t>
            </a:r>
          </a:p>
        </p:txBody>
      </p:sp>
    </p:spTree>
    <p:extLst>
      <p:ext uri="{BB962C8B-B14F-4D97-AF65-F5344CB8AC3E}">
        <p14:creationId xmlns:p14="http://schemas.microsoft.com/office/powerpoint/2010/main" val="353253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9000D-D28A-D02D-6783-AA4ED20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Low-Risk Mothers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A942E-177E-3E26-0708-9DAAB505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40" y="1704328"/>
            <a:ext cx="5689600" cy="1498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01218-B6DF-A226-B12C-0A27DA9A79C8}"/>
              </a:ext>
            </a:extLst>
          </p:cNvPr>
          <p:cNvSpPr txBox="1"/>
          <p:nvPr/>
        </p:nvSpPr>
        <p:spPr>
          <a:xfrm>
            <a:off x="255026" y="2952078"/>
            <a:ext cx="2497139" cy="168033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A79D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Mary, a 30-year-old, has 2 children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Enrolled early at 12 weeks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has had no previous pregnancy complications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has a stable marriage and currently sells water bottles at the bus stops; all her children are healthy</a:t>
            </a:r>
          </a:p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D24AA9-4205-B557-3185-3A9237E144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6" y="1136372"/>
            <a:ext cx="1975884" cy="1317256"/>
          </a:xfrm>
          <a:prstGeom prst="rect">
            <a:avLst/>
          </a:prstGeom>
          <a:ln w="38100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BE028E-C9A1-F62F-E1AB-2BF69CA1619B}"/>
              </a:ext>
            </a:extLst>
          </p:cNvPr>
          <p:cNvSpPr txBox="1"/>
          <p:nvPr/>
        </p:nvSpPr>
        <p:spPr>
          <a:xfrm>
            <a:off x="3639670" y="11183"/>
            <a:ext cx="5504330" cy="19088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Note: Realistic, but fictional patient profiles (for privacy reasons)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4C360-0C77-BCBE-0202-BABF2A4E2DCB}"/>
              </a:ext>
            </a:extLst>
          </p:cNvPr>
          <p:cNvSpPr txBox="1"/>
          <p:nvPr/>
        </p:nvSpPr>
        <p:spPr>
          <a:xfrm>
            <a:off x="3095140" y="1420834"/>
            <a:ext cx="2497139" cy="33560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00A79D"/>
                </a:solidFill>
              </a:rPr>
              <a:t>88-92 % </a:t>
            </a:r>
            <a:r>
              <a:rPr lang="en-US" sz="1050">
                <a:solidFill>
                  <a:srgbClr val="000000"/>
                </a:solidFill>
              </a:rPr>
              <a:t>low-risk mothers</a:t>
            </a: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3D0581-0ACF-8358-6918-8B4E247C30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850" y="1018142"/>
            <a:ext cx="1798170" cy="27599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C21FA2-B45E-A0AA-1818-CF9353D507E2}"/>
              </a:ext>
            </a:extLst>
          </p:cNvPr>
          <p:cNvCxnSpPr/>
          <p:nvPr/>
        </p:nvCxnSpPr>
        <p:spPr>
          <a:xfrm>
            <a:off x="3095140" y="1772227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6564C6-FD61-40AD-78DE-91F013EFE2E2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561C31-71D2-7C6B-3B76-C9F87703464F}"/>
              </a:ext>
            </a:extLst>
          </p:cNvPr>
          <p:cNvCxnSpPr/>
          <p:nvPr/>
        </p:nvCxnSpPr>
        <p:spPr>
          <a:xfrm>
            <a:off x="6391835" y="3300666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26608-D498-A6FE-4BA2-D245E1581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404" y="3418696"/>
            <a:ext cx="1152000" cy="12137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9D5D51-4576-0F02-E692-547163D61850}"/>
              </a:ext>
            </a:extLst>
          </p:cNvPr>
          <p:cNvSpPr txBox="1"/>
          <p:nvPr/>
        </p:nvSpPr>
        <p:spPr>
          <a:xfrm>
            <a:off x="5487200" y="4613479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00A79D"/>
                </a:solidFill>
              </a:rPr>
              <a:t>17% 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</a:rPr>
              <a:t>increase in # ANC</a:t>
            </a: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CC955C-B517-447E-0632-2DCE92DC5D53}"/>
              </a:ext>
            </a:extLst>
          </p:cNvPr>
          <p:cNvSpPr txBox="1"/>
          <p:nvPr/>
        </p:nvSpPr>
        <p:spPr>
          <a:xfrm>
            <a:off x="6967834" y="4613479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00A79D"/>
                </a:solidFill>
              </a:rPr>
              <a:t>15% 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</a:rPr>
              <a:t>increase in % ANC profile</a:t>
            </a: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2F15FCA-267A-EF12-F7FC-D19E0FF31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60" y="3418696"/>
            <a:ext cx="1152000" cy="12137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441D056-D748-EDA5-A7B6-73FA21B86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0404" y="3429186"/>
            <a:ext cx="1152000" cy="1213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0617AC-7853-8E18-1CD7-B690D6ABE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360" y="3429186"/>
            <a:ext cx="1152000" cy="12137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D2EC2D-1D3D-F91B-E13A-5217DF26E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412" y="3473734"/>
            <a:ext cx="1152000" cy="121371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E7F6EC2-F46D-537F-B503-B6375E696F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3" y="3459456"/>
            <a:ext cx="1152000" cy="12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CB933A-EDF1-D953-21DC-3FE5BCA90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Introduction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/>
              <a:t>Outcomes &amp; Barriers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/>
              <a:t>Vision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 err="1"/>
              <a:t>MomCare</a:t>
            </a:r>
            <a:r>
              <a:rPr lang="en-US"/>
              <a:t> program overview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Segmentation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/>
              <a:t>Groups</a:t>
            </a:r>
          </a:p>
          <a:p>
            <a:pPr marL="819150" lvl="2" indent="-285750">
              <a:buFont typeface="Arial" panose="020B0604020202020204" pitchFamily="34" charset="0"/>
              <a:buChar char="•"/>
            </a:pPr>
            <a:r>
              <a:rPr lang="en-US"/>
              <a:t>Low-risk</a:t>
            </a:r>
          </a:p>
          <a:p>
            <a:pPr marL="819150" lvl="2" indent="-285750">
              <a:buFont typeface="Arial" panose="020B0604020202020204" pitchFamily="34" charset="0"/>
              <a:buChar char="•"/>
            </a:pPr>
            <a:r>
              <a:rPr lang="en-US"/>
              <a:t>High-risk</a:t>
            </a:r>
          </a:p>
          <a:p>
            <a:pPr marL="819150" lvl="2" indent="-285750">
              <a:buFont typeface="Arial" panose="020B0604020202020204" pitchFamily="34" charset="0"/>
              <a:buChar char="•"/>
            </a:pPr>
            <a:r>
              <a:rPr lang="en-US"/>
              <a:t>Teenage</a:t>
            </a:r>
          </a:p>
          <a:p>
            <a:pPr marL="819150" lvl="2" indent="-285750">
              <a:buFont typeface="Arial" panose="020B0604020202020204" pitchFamily="34" charset="0"/>
              <a:buChar char="•"/>
            </a:pPr>
            <a:r>
              <a:rPr lang="en-US"/>
              <a:t>Risk of perinatal depression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/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CE3DE-EB3A-B975-CB26-93A966AE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66304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9000D-D28A-D02D-6783-AA4ED20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High-Risk Mothers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01218-B6DF-A226-B12C-0A27DA9A79C8}"/>
              </a:ext>
            </a:extLst>
          </p:cNvPr>
          <p:cNvSpPr txBox="1"/>
          <p:nvPr/>
        </p:nvSpPr>
        <p:spPr>
          <a:xfrm>
            <a:off x="255026" y="2952078"/>
            <a:ext cx="2497139" cy="1866537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Faith, a 35-year-old, has 1 child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History of miscarriage, antepartum haemorrhage and Malaria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has a stable marriage, but her husband is often away for long periods to work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is very anxious about this pregnancy and enrolled early</a:t>
            </a:r>
          </a:p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E028E-C9A1-F62F-E1AB-2BF69CA1619B}"/>
              </a:ext>
            </a:extLst>
          </p:cNvPr>
          <p:cNvSpPr txBox="1"/>
          <p:nvPr/>
        </p:nvSpPr>
        <p:spPr>
          <a:xfrm>
            <a:off x="3639670" y="11183"/>
            <a:ext cx="5504330" cy="19088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Note: Realistic, but fictional patient profiles (for privacy reasons)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4C360-0C77-BCBE-0202-BABF2A4E2DCB}"/>
              </a:ext>
            </a:extLst>
          </p:cNvPr>
          <p:cNvSpPr txBox="1"/>
          <p:nvPr/>
        </p:nvSpPr>
        <p:spPr>
          <a:xfrm>
            <a:off x="3095140" y="1420834"/>
            <a:ext cx="2497139" cy="33560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26522"/>
                </a:solidFill>
              </a:rPr>
              <a:t>8-12 % </a:t>
            </a:r>
            <a:r>
              <a:rPr lang="en-US" sz="1050">
                <a:solidFill>
                  <a:srgbClr val="000000"/>
                </a:solidFill>
              </a:rPr>
              <a:t>high-risk mothers</a:t>
            </a: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C21FA2-B45E-A0AA-1818-CF9353D507E2}"/>
              </a:ext>
            </a:extLst>
          </p:cNvPr>
          <p:cNvCxnSpPr>
            <a:cxnSpLocks/>
          </p:cNvCxnSpPr>
          <p:nvPr/>
        </p:nvCxnSpPr>
        <p:spPr>
          <a:xfrm>
            <a:off x="3095140" y="1772227"/>
            <a:ext cx="1754652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6564C6-FD61-40AD-78DE-91F013EFE2E2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561C31-71D2-7C6B-3B76-C9F87703464F}"/>
              </a:ext>
            </a:extLst>
          </p:cNvPr>
          <p:cNvCxnSpPr/>
          <p:nvPr/>
        </p:nvCxnSpPr>
        <p:spPr>
          <a:xfrm>
            <a:off x="6391833" y="3400241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E0ED26-45F0-1451-3D35-EE41853F7FDD}"/>
              </a:ext>
            </a:extLst>
          </p:cNvPr>
          <p:cNvSpPr txBox="1"/>
          <p:nvPr/>
        </p:nvSpPr>
        <p:spPr>
          <a:xfrm>
            <a:off x="436423" y="1588636"/>
            <a:ext cx="1679510" cy="303481"/>
          </a:xfrm>
          <a:prstGeom prst="rect">
            <a:avLst/>
          </a:prstGeom>
          <a:solidFill>
            <a:srgbClr val="FFFF00"/>
          </a:solidFill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/>
              <a:t>Change persona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59379-74F2-2739-3493-0E7609D818CA}"/>
              </a:ext>
            </a:extLst>
          </p:cNvPr>
          <p:cNvSpPr txBox="1"/>
          <p:nvPr/>
        </p:nvSpPr>
        <p:spPr>
          <a:xfrm>
            <a:off x="5487200" y="4613479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26522"/>
                </a:solidFill>
              </a:rPr>
              <a:t>-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# of ANCS stable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30448-14DA-95F8-B181-703BA2709E00}"/>
              </a:ext>
            </a:extLst>
          </p:cNvPr>
          <p:cNvSpPr txBox="1"/>
          <p:nvPr/>
        </p:nvSpPr>
        <p:spPr>
          <a:xfrm>
            <a:off x="6967834" y="4613479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26522"/>
                </a:solidFill>
              </a:rPr>
              <a:t>25% 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</a:rPr>
              <a:t>increase in % ANC profile</a:t>
            </a: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52697C-2F7A-7C8F-A97E-A98EE286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412" y="3473734"/>
            <a:ext cx="1152000" cy="1213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BA327-37B4-452E-8418-8F8EF893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03" y="3459456"/>
            <a:ext cx="1152000" cy="1213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F337B-814D-3318-E623-1237E6BE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27" y="3424807"/>
            <a:ext cx="1152000" cy="1213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C390D-0387-7050-B112-B4F85421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697" y="3455826"/>
            <a:ext cx="1152000" cy="1213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F9C226-0EBD-422A-D5E5-C91361D58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417" y="1228125"/>
            <a:ext cx="5600700" cy="218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985343-FFB0-C7D3-C400-1D54108875D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850" y="1018142"/>
            <a:ext cx="1800000" cy="27627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347838A-19C7-B168-A602-8654AA657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486" y="1057668"/>
            <a:ext cx="2270610" cy="160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42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BD194A7-C5A9-2D8C-3FE1-A5FB9A2C36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BD194A7-C5A9-2D8C-3FE1-A5FB9A2C36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6538D3-1B43-6B4A-B025-C9CB6D78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err="1"/>
              <a:t>MomCare</a:t>
            </a:r>
            <a:r>
              <a:rPr lang="en-US"/>
              <a:t> digital tools support medical staff for high-risk mothers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38190-8544-DA81-8DAE-83F77420679A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21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22BA5-6E5F-18F6-C986-6B8EF2921CAD}"/>
              </a:ext>
            </a:extLst>
          </p:cNvPr>
          <p:cNvSpPr/>
          <p:nvPr/>
        </p:nvSpPr>
        <p:spPr>
          <a:xfrm>
            <a:off x="0" y="0"/>
            <a:ext cx="2700000" cy="1620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050">
                <a:solidFill>
                  <a:srgbClr val="00558F"/>
                </a:solidFill>
                <a:cs typeface="Calibri"/>
              </a:rPr>
              <a:t>Care Bundle | Payments | </a:t>
            </a:r>
            <a:r>
              <a:rPr lang="en-US" sz="1050" b="1">
                <a:solidFill>
                  <a:srgbClr val="00558F"/>
                </a:solidFill>
                <a:cs typeface="Calibri"/>
              </a:rPr>
              <a:t>Insights</a:t>
            </a:r>
            <a:r>
              <a:rPr lang="en-US" sz="1050">
                <a:solidFill>
                  <a:srgbClr val="00558F"/>
                </a:solidFill>
                <a:cs typeface="Calibri"/>
              </a:rPr>
              <a:t> | </a:t>
            </a:r>
            <a:r>
              <a:rPr lang="en-US" sz="1050" b="1">
                <a:solidFill>
                  <a:srgbClr val="00558F"/>
                </a:solidFill>
                <a:cs typeface="Calibri"/>
              </a:rPr>
              <a:t>Nudges</a:t>
            </a:r>
            <a:endParaRPr lang="en-US" sz="1050" b="1">
              <a:solidFill>
                <a:srgbClr val="00558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98027-79E9-5C7A-DE40-596D6F5A01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617"/>
          <a:stretch/>
        </p:blipFill>
        <p:spPr>
          <a:xfrm>
            <a:off x="143772" y="961994"/>
            <a:ext cx="5795474" cy="1885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1767C-E593-EF4B-1540-D86C331C124E}"/>
              </a:ext>
            </a:extLst>
          </p:cNvPr>
          <p:cNvSpPr txBox="1"/>
          <p:nvPr/>
        </p:nvSpPr>
        <p:spPr>
          <a:xfrm>
            <a:off x="405223" y="3719841"/>
            <a:ext cx="2425405" cy="92333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Risk stratification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Test &amp; Treat flagged cases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Pre-delivery filter lists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DCDEE-9C96-9A1E-B157-B93B8FDD8FF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700" y="3041653"/>
            <a:ext cx="5275091" cy="1995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35594A-D5E1-7695-2CE3-BA60B5702FD4}"/>
              </a:ext>
            </a:extLst>
          </p:cNvPr>
          <p:cNvSpPr txBox="1"/>
          <p:nvPr/>
        </p:nvSpPr>
        <p:spPr>
          <a:xfrm>
            <a:off x="6357600" y="1420984"/>
            <a:ext cx="3036728" cy="92333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Moms2Be calls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Outcomes data collection</a:t>
            </a:r>
          </a:p>
          <a:p>
            <a:pPr marL="171450" indent="-1714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</a:rPr>
              <a:t>Journey quality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3071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9000D-D28A-D02D-6783-AA4ED20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Mothers at risk for perinatal depression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E028E-C9A1-F62F-E1AB-2BF69CA1619B}"/>
              </a:ext>
            </a:extLst>
          </p:cNvPr>
          <p:cNvSpPr txBox="1"/>
          <p:nvPr/>
        </p:nvSpPr>
        <p:spPr>
          <a:xfrm>
            <a:off x="3639670" y="11183"/>
            <a:ext cx="5504330" cy="19088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Note: Realistic, but fictional patient profiles (for privacy reasons)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4C360-0C77-BCBE-0202-BABF2A4E2DCB}"/>
              </a:ext>
            </a:extLst>
          </p:cNvPr>
          <p:cNvSpPr txBox="1"/>
          <p:nvPr/>
        </p:nvSpPr>
        <p:spPr>
          <a:xfrm>
            <a:off x="3095140" y="1420834"/>
            <a:ext cx="2497139" cy="33560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EC008C"/>
                </a:solidFill>
              </a:rPr>
              <a:t>10 % </a:t>
            </a:r>
            <a:r>
              <a:rPr lang="en-US" sz="1050">
                <a:solidFill>
                  <a:srgbClr val="000000"/>
                </a:solidFill>
              </a:rPr>
              <a:t>with low mental health score</a:t>
            </a: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C21FA2-B45E-A0AA-1818-CF9353D507E2}"/>
              </a:ext>
            </a:extLst>
          </p:cNvPr>
          <p:cNvCxnSpPr/>
          <p:nvPr/>
        </p:nvCxnSpPr>
        <p:spPr>
          <a:xfrm>
            <a:off x="3095140" y="1772227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6564C6-FD61-40AD-78DE-91F013EFE2E2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561C31-71D2-7C6B-3B76-C9F87703464F}"/>
              </a:ext>
            </a:extLst>
          </p:cNvPr>
          <p:cNvCxnSpPr/>
          <p:nvPr/>
        </p:nvCxnSpPr>
        <p:spPr>
          <a:xfrm>
            <a:off x="6391835" y="3769013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CAC6A7-2C1C-581B-64E0-2AF7F455F0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26" y="1045184"/>
            <a:ext cx="1966803" cy="1225270"/>
          </a:xfrm>
          <a:prstGeom prst="rect">
            <a:avLst/>
          </a:prstGeom>
          <a:ln w="381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AEF9C-20AB-92A3-813D-B5354B27F827}"/>
              </a:ext>
            </a:extLst>
          </p:cNvPr>
          <p:cNvSpPr txBox="1"/>
          <p:nvPr/>
        </p:nvSpPr>
        <p:spPr>
          <a:xfrm>
            <a:off x="155437" y="2591994"/>
            <a:ext cx="2457295" cy="20698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ctr" defTabSz="457189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EC008C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Susan, a 22-year-old, first child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459CC-0C05-2F2B-1F21-D88878AA110D}"/>
              </a:ext>
            </a:extLst>
          </p:cNvPr>
          <p:cNvSpPr txBox="1"/>
          <p:nvPr/>
        </p:nvSpPr>
        <p:spPr>
          <a:xfrm>
            <a:off x="505195" y="2808946"/>
            <a:ext cx="2317924" cy="85292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171446" marR="0" lvl="0" indent="-171446" algn="l" defTabSz="457189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2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2 ANC’s, 2 ultrasounds, counselling</a:t>
            </a:r>
          </a:p>
          <a:p>
            <a:pPr marL="171446" marR="0" lvl="0" indent="-171446" algn="l" defTabSz="457189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2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Caesarean section</a:t>
            </a:r>
          </a:p>
          <a:p>
            <a:pPr marL="171446" marR="0" lvl="0" indent="-171446" algn="l" defTabSz="457189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2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Treatment for recurrent urinary tract infection</a:t>
            </a:r>
          </a:p>
          <a:p>
            <a:pPr marL="171446" marR="0" lvl="0" indent="-171446" algn="l" defTabSz="457189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82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Healthy baby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34DC6D-D285-C524-008A-16BA0A8BB077}"/>
              </a:ext>
            </a:extLst>
          </p:cNvPr>
          <p:cNvSpPr/>
          <p:nvPr/>
        </p:nvSpPr>
        <p:spPr>
          <a:xfrm>
            <a:off x="410635" y="3953359"/>
            <a:ext cx="2202097" cy="932655"/>
          </a:xfrm>
          <a:prstGeom prst="roundRect">
            <a:avLst/>
          </a:prstGeom>
          <a:solidFill>
            <a:srgbClr val="EC00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100"/>
              <a:t>“Empower me on how to embrace this new motherhood season without fear Counseling to stop me from getting depressed”</a:t>
            </a:r>
          </a:p>
          <a:p>
            <a:pPr algn="l"/>
            <a:endParaRPr lang="en-US" sz="1100" b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E77559-679C-1A64-EC20-EAF1080C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33" y="1772227"/>
            <a:ext cx="5600700" cy="199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D1359-18B3-B0B7-3BCD-8ADF064F159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850" y="1019783"/>
            <a:ext cx="1800000" cy="2762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A3FC0A-8A6D-84E8-6AAC-34D8835AA5E5}"/>
              </a:ext>
            </a:extLst>
          </p:cNvPr>
          <p:cNvSpPr txBox="1"/>
          <p:nvPr/>
        </p:nvSpPr>
        <p:spPr>
          <a:xfrm>
            <a:off x="6761437" y="3978507"/>
            <a:ext cx="2127537" cy="882357"/>
          </a:xfrm>
          <a:prstGeom prst="rect">
            <a:avLst/>
          </a:prstGeom>
          <a:solidFill>
            <a:srgbClr val="FCE4E5"/>
          </a:solidFill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200">
                <a:solidFill>
                  <a:srgbClr val="000000"/>
                </a:solidFill>
              </a:rPr>
              <a:t>Group-based mental health intervention was </a:t>
            </a:r>
            <a:r>
              <a:rPr lang="en-US" sz="1400" b="1">
                <a:solidFill>
                  <a:srgbClr val="EC008C"/>
                </a:solidFill>
              </a:rPr>
              <a:t>acceptable </a:t>
            </a:r>
            <a:r>
              <a:rPr lang="en-US" sz="1200">
                <a:solidFill>
                  <a:srgbClr val="000000"/>
                </a:solidFill>
              </a:rPr>
              <a:t>and seems to improve mental health and in-network delivery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8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8ED3D2F-E203-D36B-B525-74EE27CDAB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596" y="1019129"/>
            <a:ext cx="1800000" cy="27627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C21FA2-B45E-A0AA-1818-CF9353D507E2}"/>
              </a:ext>
            </a:extLst>
          </p:cNvPr>
          <p:cNvCxnSpPr/>
          <p:nvPr/>
        </p:nvCxnSpPr>
        <p:spPr>
          <a:xfrm>
            <a:off x="3095140" y="1783802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CE9000D-D28A-D02D-6783-AA4ED20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Teenage Mothers (&lt;19)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E028E-C9A1-F62F-E1AB-2BF69CA1619B}"/>
              </a:ext>
            </a:extLst>
          </p:cNvPr>
          <p:cNvSpPr txBox="1"/>
          <p:nvPr/>
        </p:nvSpPr>
        <p:spPr>
          <a:xfrm>
            <a:off x="3639670" y="11183"/>
            <a:ext cx="5504330" cy="38170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900" b="0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Note: Realistic, but fictional patient profiles (for privacy reason)s</a:t>
            </a:r>
          </a:p>
          <a:p>
            <a:pPr marL="0" marR="0" lvl="0" indent="0" algn="r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L" sz="900">
                <a:solidFill>
                  <a:srgbClr val="00558F"/>
                </a:solidFill>
              </a:rPr>
              <a:t>* </a:t>
            </a:r>
            <a:r>
              <a:rPr lang="en-GB" sz="900">
                <a:solidFill>
                  <a:srgbClr val="00558F"/>
                </a:solidFill>
              </a:rPr>
              <a:t>A</a:t>
            </a:r>
            <a:r>
              <a:rPr lang="en-NL" sz="900">
                <a:solidFill>
                  <a:srgbClr val="00558F"/>
                </a:solidFill>
              </a:rPr>
              <a:t>nalysis on all mothers &lt;20</a:t>
            </a:r>
            <a:endParaRPr kumimoji="0" lang="en-NL" sz="900" b="0" i="0" u="none" strike="noStrike" kern="1200" cap="none" spc="0" normalizeH="0" baseline="0" noProof="0">
              <a:ln>
                <a:noFill/>
              </a:ln>
              <a:solidFill>
                <a:srgbClr val="00558F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4C360-0C77-BCBE-0202-BABF2A4E2DCB}"/>
              </a:ext>
            </a:extLst>
          </p:cNvPr>
          <p:cNvSpPr txBox="1"/>
          <p:nvPr/>
        </p:nvSpPr>
        <p:spPr>
          <a:xfrm>
            <a:off x="3095140" y="1420834"/>
            <a:ext cx="3479277" cy="33560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BB040"/>
                </a:solidFill>
              </a:rPr>
              <a:t>12.4 % </a:t>
            </a:r>
            <a:r>
              <a:rPr lang="en-US" sz="1050">
                <a:solidFill>
                  <a:srgbClr val="000000"/>
                </a:solidFill>
              </a:rPr>
              <a:t>teenage mothers</a:t>
            </a: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6564C6-FD61-40AD-78DE-91F013EFE2E2}"/>
              </a:ext>
            </a:extLst>
          </p:cNvPr>
          <p:cNvCxnSpPr>
            <a:cxnSpLocks/>
          </p:cNvCxnSpPr>
          <p:nvPr/>
        </p:nvCxnSpPr>
        <p:spPr>
          <a:xfrm>
            <a:off x="2816234" y="1018142"/>
            <a:ext cx="0" cy="38678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561C31-71D2-7C6B-3B76-C9F87703464F}"/>
              </a:ext>
            </a:extLst>
          </p:cNvPr>
          <p:cNvCxnSpPr/>
          <p:nvPr/>
        </p:nvCxnSpPr>
        <p:spPr>
          <a:xfrm>
            <a:off x="6391835" y="3185029"/>
            <a:ext cx="249713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5ADCD2-22D2-CCD7-4685-4FDA59BE22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70" y="1027606"/>
            <a:ext cx="2156917" cy="1343708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6238E-2468-46FD-0CB9-940692489CA8}"/>
              </a:ext>
            </a:extLst>
          </p:cNvPr>
          <p:cNvSpPr txBox="1"/>
          <p:nvPr/>
        </p:nvSpPr>
        <p:spPr>
          <a:xfrm>
            <a:off x="400827" y="2675275"/>
            <a:ext cx="2273460" cy="2425151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FBB04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Tabitha, 17-year-old, first child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enrolled late at 34 weeks and was diagnosed with HIV and Malaria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is currently a high school student but has not been attending classes due to stigma</a:t>
            </a:r>
          </a:p>
          <a:p>
            <a:pPr marL="171450" marR="0" lvl="0" indent="-17145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She is estranged from her parents, and currently lives with her grandmother who does not earn an income</a:t>
            </a:r>
          </a:p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ts val="31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3D05F-4E13-B122-7AAF-A4BE62F1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17" y="1671685"/>
            <a:ext cx="4305300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121CB-3BF3-E8FE-EA2F-8F4D9B41C8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9597" y="1018059"/>
            <a:ext cx="226794" cy="2762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AEC1AA-652A-1529-4A8E-284E42E68856}"/>
              </a:ext>
            </a:extLst>
          </p:cNvPr>
          <p:cNvSpPr txBox="1"/>
          <p:nvPr/>
        </p:nvSpPr>
        <p:spPr>
          <a:xfrm>
            <a:off x="5487200" y="4492561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BB040"/>
                </a:solidFill>
              </a:rPr>
              <a:t>21% 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</a:rPr>
              <a:t>increase in # ANC*</a:t>
            </a: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43309-0D2D-A2BD-E960-EDA5D0FBCDA3}"/>
              </a:ext>
            </a:extLst>
          </p:cNvPr>
          <p:cNvSpPr txBox="1"/>
          <p:nvPr/>
        </p:nvSpPr>
        <p:spPr>
          <a:xfrm>
            <a:off x="6967834" y="4492561"/>
            <a:ext cx="2497139" cy="990592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b="1">
                <a:solidFill>
                  <a:srgbClr val="FBB040"/>
                </a:solidFill>
              </a:rPr>
              <a:t>18% </a:t>
            </a: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</a:rPr>
              <a:t>increase in % ANC profile*</a:t>
            </a: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endParaRPr lang="en-US" sz="1050">
              <a:solidFill>
                <a:srgbClr val="000000"/>
              </a:solidFill>
              <a:sym typeface="Wingdings" pitchFamily="2" charset="2"/>
            </a:endParaRPr>
          </a:p>
          <a:p>
            <a:pPr algn="ctr">
              <a:lnSpc>
                <a:spcPct val="110000"/>
              </a:lnSpc>
              <a:spcBef>
                <a:spcPts val="312"/>
              </a:spcBef>
            </a:pPr>
            <a:r>
              <a:rPr lang="en-US" sz="1050">
                <a:solidFill>
                  <a:srgbClr val="000000"/>
                </a:solidFill>
                <a:sym typeface="Wingdings" pitchFamily="2" charset="2"/>
              </a:rPr>
              <a:t> </a:t>
            </a: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573C4B-AEB8-D659-26DC-C33B23D09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404" y="3308268"/>
            <a:ext cx="1152000" cy="12137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E98F93-AB35-F4A1-7BFD-F72620A58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360" y="3308268"/>
            <a:ext cx="1152000" cy="12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0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99B6E4-9F44-BD27-7493-28F9EB5D6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595" y="818356"/>
            <a:ext cx="7664974" cy="350678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26522"/>
                </a:solidFill>
              </a:rPr>
              <a:t>Ongoing research</a:t>
            </a:r>
          </a:p>
          <a:p>
            <a:pPr lvl="1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Regression analysis on &gt;55.000 journeys with ~3000 high quality patient-reported end of journey calls and ongoing data collection. Some factors of interest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Poverty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Existing co-morbidity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Maternal literacy &amp; household education level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Clinic quality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Social support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Region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Care usage</a:t>
            </a:r>
          </a:p>
          <a:p>
            <a:pPr lvl="2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Age &gt; 35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26522"/>
                </a:solidFill>
              </a:rPr>
              <a:t>Next steps</a:t>
            </a:r>
          </a:p>
          <a:p>
            <a:pPr lvl="1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Maternity Care</a:t>
            </a:r>
          </a:p>
          <a:p>
            <a:pPr lvl="1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Open data platform</a:t>
            </a:r>
          </a:p>
          <a:p>
            <a:pPr lvl="1">
              <a:buClr>
                <a:srgbClr val="F26522"/>
              </a:buClr>
            </a:pPr>
            <a:r>
              <a:rPr lang="en-US" sz="1200" dirty="0">
                <a:solidFill>
                  <a:srgbClr val="000000"/>
                </a:solidFill>
              </a:rPr>
              <a:t>VBC Diabetes Pilot in Ghana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DE566-E6A7-4A43-A199-62A131A12A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  <a:alpha val="90000"/>
            </a:schemeClr>
          </a:solidFill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B4E51-4A37-5B13-B223-8C0BC875A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/>
              <a:pPr defTabSz="188856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25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E06A0-C2E9-7730-2EE8-6EFA9F61A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234" y1="54167" x2="30234" y2="54167"/>
                        <a14:foregroundMark x1="30234" y1="54167" x2="30234" y2="54167"/>
                        <a14:foregroundMark x1="30703" y1="56111" x2="24219" y2="54722"/>
                        <a14:foregroundMark x1="24219" y1="54722" x2="32109" y2="53889"/>
                        <a14:foregroundMark x1="32109" y1="53889" x2="27813" y2="60417"/>
                        <a14:foregroundMark x1="27813" y1="60417" x2="23516" y2="55417"/>
                        <a14:backgroundMark x1="39531" y1="80556" x2="39531" y2="80556"/>
                        <a14:backgroundMark x1="50000" y1="80139" x2="50000" y2="80139"/>
                        <a14:backgroundMark x1="70625" y1="46667" x2="70625" y2="46667"/>
                        <a14:backgroundMark x1="70703" y1="43889" x2="70703" y2="43889"/>
                        <a14:backgroundMark x1="71250" y1="44306" x2="71250" y2="44306"/>
                        <a14:backgroundMark x1="70938" y1="45972" x2="70938" y2="45972"/>
                        <a14:backgroundMark x1="70313" y1="45139" x2="70313" y2="45139"/>
                        <a14:backgroundMark x1="70938" y1="42500" x2="70938" y2="42500"/>
                        <a14:backgroundMark x1="74063" y1="44583" x2="74063" y2="44583"/>
                        <a14:backgroundMark x1="74297" y1="47083" x2="74297" y2="47083"/>
                        <a14:backgroundMark x1="76016" y1="41389" x2="76016" y2="4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79" y="1053185"/>
            <a:ext cx="6376237" cy="3586634"/>
          </a:xfrm>
          <a:prstGeom prst="rect">
            <a:avLst/>
          </a:prstGeom>
          <a:noFill/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E2C8F1-1C31-4431-BF8A-689D759C05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E2C8F1-1C31-4431-BF8A-689D759C0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C437FF4-1B21-42F2-B05B-F95382F665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400"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ABBA4-BD9B-9F2F-85EE-5C0913742195}"/>
              </a:ext>
            </a:extLst>
          </p:cNvPr>
          <p:cNvSpPr txBox="1"/>
          <p:nvPr/>
        </p:nvSpPr>
        <p:spPr>
          <a:xfrm>
            <a:off x="744481" y="503681"/>
            <a:ext cx="7655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Franklin Gothic Medium" panose="020B0603020102020204" pitchFamily="34" charset="0"/>
                <a:ea typeface="ＭＳ Ｐゴシック"/>
              </a:rPr>
              <a:t>Thank you. </a:t>
            </a:r>
            <a:endParaRPr lang="en-US" sz="4000" b="1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132C7-EF8A-6E19-5485-29035D39C6D5}"/>
              </a:ext>
            </a:extLst>
          </p:cNvPr>
          <p:cNvSpPr txBox="1"/>
          <p:nvPr/>
        </p:nvSpPr>
        <p:spPr>
          <a:xfrm>
            <a:off x="82296" y="4639819"/>
            <a:ext cx="4325112" cy="30341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>
                <a:solidFill>
                  <a:schemeClr val="bg1"/>
                </a:solidFill>
              </a:rPr>
              <a:t>Femke Heddema, 14/03/2023</a:t>
            </a:r>
          </a:p>
        </p:txBody>
      </p:sp>
    </p:spTree>
    <p:extLst>
      <p:ext uri="{BB962C8B-B14F-4D97-AF65-F5344CB8AC3E}">
        <p14:creationId xmlns:p14="http://schemas.microsoft.com/office/powerpoint/2010/main" val="24605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C41E1EC-D6B0-FCA7-58A8-1929A0BB19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C41E1EC-D6B0-FCA7-58A8-1929A0BB19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EDF069F-7462-957B-A6F2-8A83C1C5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6" y="905182"/>
            <a:ext cx="7221648" cy="3333136"/>
          </a:xfrm>
        </p:spPr>
        <p:txBody>
          <a:bodyPr vert="horz"/>
          <a:lstStyle/>
          <a:p>
            <a:pPr algn="ctr"/>
            <a:r>
              <a:rPr lang="en-US" sz="240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0576E1-9E0F-CC43-3572-7B3D2EED59E4}"/>
              </a:ext>
            </a:extLst>
          </p:cNvPr>
          <p:cNvSpPr/>
          <p:nvPr/>
        </p:nvSpPr>
        <p:spPr>
          <a:xfrm>
            <a:off x="2036278" y="2522220"/>
            <a:ext cx="5319744" cy="634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US" sz="1600">
                <a:solidFill>
                  <a:srgbClr val="00558F"/>
                </a:solidFill>
                <a:cs typeface="Calibri"/>
              </a:rPr>
              <a:t>Julie Fleischer – Manager Value Based Care</a:t>
            </a:r>
          </a:p>
          <a:p>
            <a:pPr algn="ctr"/>
            <a:r>
              <a:rPr lang="en-US" sz="1600">
                <a:solidFill>
                  <a:srgbClr val="00558F"/>
                </a:solidFill>
                <a:cs typeface="Calibri"/>
                <a:hlinkClick r:id="rId6"/>
              </a:rPr>
              <a:t>j.fleischer@pharmaccess.org</a:t>
            </a:r>
            <a:r>
              <a:rPr lang="en-US" sz="1600">
                <a:solidFill>
                  <a:srgbClr val="00558F"/>
                </a:solidFill>
                <a:cs typeface="Calibri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1B1078-AB00-EA82-5B4B-E2812DDA9A04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11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B8134A5-ABDE-B052-09D2-E3CDB46499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554003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B8134A5-ABDE-B052-09D2-E3CDB4649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26872-6D36-82A4-B00C-273AE0C72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0899" y="982048"/>
            <a:ext cx="1809931" cy="1660002"/>
          </a:xfrm>
          <a:solidFill>
            <a:schemeClr val="accent2"/>
          </a:solidFill>
        </p:spPr>
        <p:txBody>
          <a:bodyPr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High Maternal and Neonatal Mortality</a:t>
            </a:r>
            <a:r>
              <a:rPr lang="en-US" sz="1800" b="1" baseline="30000">
                <a:solidFill>
                  <a:schemeClr val="bg1"/>
                </a:solidFill>
              </a:rPr>
              <a:t>1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8A2A2-4EB8-DA23-9241-F252298A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045"/>
            <a:ext cx="7203600" cy="553886"/>
          </a:xfr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+mn-lt"/>
              </a:rPr>
              <a:t>Maternal and neonatal health is a critical area of need in Africa with a high mortality rate and several challenges to realizing universal healthcare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113042E-C7D1-65F9-C4AB-0E0A528EB842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634308"/>
              </p:ext>
            </p:extLst>
          </p:nvPr>
        </p:nvGraphicFramePr>
        <p:xfrm>
          <a:off x="2974042" y="1628549"/>
          <a:ext cx="2434469" cy="787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4308E12-62CA-4167-B6D8-7817329B10B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641010" y="2407708"/>
            <a:ext cx="527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720A1F72-A1AA-4CB7-AD35-22AAB080D60F}" type="datetime'''Ta''''n''''''''''''z''a''n''''''i''a'">
              <a:rPr lang="en-US" altLang="en-US" sz="1050" b="1" smtClean="0">
                <a:solidFill>
                  <a:srgbClr val="C00000"/>
                </a:solidFill>
              </a:rPr>
              <a:pPr algn="ctr">
                <a:spcBef>
                  <a:spcPct val="0"/>
                </a:spcBef>
              </a:pPr>
              <a:t>Tanzania</a:t>
            </a:fld>
            <a:endParaRPr lang="en-US" sz="1050" b="1">
              <a:solidFill>
                <a:srgbClr val="C00000"/>
              </a:solidFill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797B85-5373-E29B-5987-21DAEF5E26D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163023" y="2407708"/>
            <a:ext cx="368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FEA2D3FF-93F2-430E-8547-907D1A4B2FDA}" type="datetime'''''''''''''K''''e''''''''''''''n''''''ya'''''''''">
              <a:rPr lang="en-US" altLang="en-US" sz="1050" b="1" smtClean="0">
                <a:solidFill>
                  <a:srgbClr val="C00000"/>
                </a:solidFill>
              </a:rPr>
              <a:pPr algn="ctr">
                <a:spcBef>
                  <a:spcPct val="0"/>
                </a:spcBef>
              </a:pPr>
              <a:t>Kenya</a:t>
            </a:fld>
            <a:endParaRPr lang="en-US" sz="1050" b="1">
              <a:solidFill>
                <a:srgbClr val="C00000"/>
              </a:solidFill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0780EB-708F-C652-B67A-F8393EA0D51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401105" y="2407708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9FC7871C-352A-4427-B7C8-29D6EF1C1615}" type="datetime'''''U''''''''''''''''''''''''''''''S'''''">
              <a:rPr lang="en-US" altLang="en-US" sz="1050" b="1" smtClean="0"/>
              <a:pPr algn="ctr">
                <a:spcBef>
                  <a:spcPct val="0"/>
                </a:spcBef>
              </a:pPr>
              <a:t>US</a:t>
            </a:fld>
            <a:endParaRPr lang="en-US" sz="1050" b="1"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EF3699D-DD11-8D62-9EB4-AA4A04A675D0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991060" y="2407708"/>
            <a:ext cx="163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8808A644-9AFA-46CE-A2F9-75357AC96E1E}" type="datetime'''''''''''''''''''''''''''''''''N''L'''''''''">
              <a:rPr lang="en-US" altLang="en-US" sz="1050" b="1" smtClean="0"/>
              <a:pPr algn="ctr">
                <a:spcBef>
                  <a:spcPct val="0"/>
                </a:spcBef>
              </a:pPr>
              <a:t>NL</a:t>
            </a:fld>
            <a:endParaRPr lang="en-US" sz="1050" b="1"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CD0880E9-A307-3C88-A319-CC0938A4F1B7}"/>
              </a:ext>
            </a:extLst>
          </p:cNvPr>
          <p:cNvSpPr txBox="1"/>
          <p:nvPr/>
        </p:nvSpPr>
        <p:spPr>
          <a:xfrm>
            <a:off x="2972892" y="1349699"/>
            <a:ext cx="2435618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558F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# of maternal deaths per 100,000 live births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1F18A-5EBC-3A39-F0AC-6FF39E7BDE40}"/>
              </a:ext>
            </a:extLst>
          </p:cNvPr>
          <p:cNvCxnSpPr/>
          <p:nvPr/>
        </p:nvCxnSpPr>
        <p:spPr>
          <a:xfrm>
            <a:off x="2974042" y="1519345"/>
            <a:ext cx="243446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8">
            <a:extLst>
              <a:ext uri="{FF2B5EF4-FFF2-40B4-BE49-F238E27FC236}">
                <a16:creationId xmlns:a16="http://schemas.microsoft.com/office/drawing/2014/main" id="{BB75B49F-1692-8BDF-05B6-858B6A9599B0}"/>
              </a:ext>
            </a:extLst>
          </p:cNvPr>
          <p:cNvSpPr txBox="1"/>
          <p:nvPr/>
        </p:nvSpPr>
        <p:spPr>
          <a:xfrm>
            <a:off x="6072437" y="1349699"/>
            <a:ext cx="2436241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6858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>
                <a:solidFill>
                  <a:srgbClr val="00558F"/>
                </a:solidFill>
                <a:latin typeface="Calibri"/>
                <a:cs typeface="+mn-cs"/>
              </a:rPr>
              <a:t># of death neonates per 1,000 live births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1D4532-0B64-7554-C597-6B9693380AFB}"/>
              </a:ext>
            </a:extLst>
          </p:cNvPr>
          <p:cNvCxnSpPr>
            <a:cxnSpLocks/>
          </p:cNvCxnSpPr>
          <p:nvPr/>
        </p:nvCxnSpPr>
        <p:spPr>
          <a:xfrm>
            <a:off x="6073586" y="1527386"/>
            <a:ext cx="2434468" cy="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0BDEB3D-AA19-F34F-D2C5-A03FF7FC681E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225339184"/>
              </p:ext>
            </p:extLst>
          </p:nvPr>
        </p:nvGraphicFramePr>
        <p:xfrm>
          <a:off x="6072437" y="1614950"/>
          <a:ext cx="2435618" cy="800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0C100CE9-A495-24EC-E86E-48C7C812B9F0}"/>
              </a:ext>
            </a:extLst>
          </p:cNvPr>
          <p:cNvSpPr txBox="1">
            <a:spLocks/>
          </p:cNvSpPr>
          <p:nvPr/>
        </p:nvSpPr>
        <p:spPr>
          <a:xfrm>
            <a:off x="-1" y="4959351"/>
            <a:ext cx="7416837" cy="1841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790">
                <a:solidFill>
                  <a:schemeClr val="accent2"/>
                </a:solidFill>
              </a:rPr>
              <a:t>Source: </a:t>
            </a:r>
            <a:r>
              <a:rPr lang="en-US" sz="790" i="1">
                <a:solidFill>
                  <a:schemeClr val="accent2"/>
                </a:solidFill>
              </a:rPr>
              <a:t>1. </a:t>
            </a:r>
            <a:r>
              <a:rPr lang="en-US" sz="790" i="1">
                <a:solidFill>
                  <a:schemeClr val="accent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CIA Factbook</a:t>
            </a:r>
            <a:r>
              <a:rPr lang="en-US" sz="790" i="1">
                <a:solidFill>
                  <a:schemeClr val="accent2"/>
                </a:solidFill>
              </a:rPr>
              <a:t>, 2.Performance assessment of the county healthcare systems in Kenya: a mixed-methods analysis, BMJ Global Health 2021  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47EEF38E-EDE9-A947-B5B8-68AE736228F6}"/>
              </a:ext>
            </a:extLst>
          </p:cNvPr>
          <p:cNvSpPr txBox="1">
            <a:spLocks/>
          </p:cNvSpPr>
          <p:nvPr/>
        </p:nvSpPr>
        <p:spPr bwMode="auto">
          <a:xfrm>
            <a:off x="790899" y="2814687"/>
            <a:ext cx="1809931" cy="17127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Challenges to Realize Universal Healthcare</a:t>
            </a:r>
            <a:r>
              <a:rPr lang="en-US" sz="1800" b="1" baseline="30000">
                <a:solidFill>
                  <a:schemeClr val="bg1"/>
                </a:solidFill>
              </a:rPr>
              <a:t>2</a:t>
            </a:r>
            <a:r>
              <a:rPr lang="en-US" sz="18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8CC3F88-BB65-6E75-0EB8-6C59348E2CD7}"/>
              </a:ext>
            </a:extLst>
          </p:cNvPr>
          <p:cNvSpPr txBox="1">
            <a:spLocks/>
          </p:cNvSpPr>
          <p:nvPr/>
        </p:nvSpPr>
        <p:spPr>
          <a:xfrm>
            <a:off x="2989174" y="2814687"/>
            <a:ext cx="2419335" cy="17081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/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b="1"/>
              <a:t>Healthcare Quality </a:t>
            </a:r>
          </a:p>
          <a:p>
            <a:pPr marL="177800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b="1"/>
              <a:t>Infrastructure</a:t>
            </a:r>
          </a:p>
          <a:p>
            <a:pPr marL="177800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b="1"/>
              <a:t>Data Systems </a:t>
            </a:r>
          </a:p>
          <a:p>
            <a:pPr marL="177800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b="1"/>
              <a:t>Affordability </a:t>
            </a:r>
          </a:p>
          <a:p>
            <a:pPr marL="177800" indent="-1778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b="1"/>
              <a:t>Political Instability </a:t>
            </a:r>
          </a:p>
        </p:txBody>
      </p:sp>
      <p:pic>
        <p:nvPicPr>
          <p:cNvPr id="5" name="Picture 4" descr="A picture containing person, older&#10;&#10;Description automatically generated">
            <a:extLst>
              <a:ext uri="{FF2B5EF4-FFF2-40B4-BE49-F238E27FC236}">
                <a16:creationId xmlns:a16="http://schemas.microsoft.com/office/drawing/2014/main" id="{D9AA587F-05D2-DCE2-558F-19BE7B0E11F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286" y="2815122"/>
            <a:ext cx="2435618" cy="170817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4CDA434-9CF5-2206-0513-142DD0DEAC26}"/>
              </a:ext>
            </a:extLst>
          </p:cNvPr>
          <p:cNvGrpSpPr/>
          <p:nvPr/>
        </p:nvGrpSpPr>
        <p:grpSpPr>
          <a:xfrm>
            <a:off x="4148974" y="982047"/>
            <a:ext cx="302174" cy="292335"/>
            <a:chOff x="4147911" y="1006149"/>
            <a:chExt cx="302172" cy="292449"/>
          </a:xfrm>
        </p:grpSpPr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C89C2F6A-ADE5-0F2B-1F28-4D37CD78B7E0}"/>
                </a:ext>
              </a:extLst>
            </p:cNvPr>
            <p:cNvSpPr/>
            <p:nvPr/>
          </p:nvSpPr>
          <p:spPr>
            <a:xfrm>
              <a:off x="4147911" y="1006149"/>
              <a:ext cx="302172" cy="292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pto_ico_img_181022145009">
              <a:extLst>
                <a:ext uri="{FF2B5EF4-FFF2-40B4-BE49-F238E27FC236}">
                  <a16:creationId xmlns:a16="http://schemas.microsoft.com/office/drawing/2014/main" id="{6D1C0C88-F582-D8A8-4FCE-B15CF070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0207" y="1051596"/>
              <a:ext cx="230349" cy="22281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6C9DF6-22F3-2694-EA5B-5319D86049C3}"/>
              </a:ext>
            </a:extLst>
          </p:cNvPr>
          <p:cNvGrpSpPr/>
          <p:nvPr/>
        </p:nvGrpSpPr>
        <p:grpSpPr>
          <a:xfrm>
            <a:off x="7165973" y="982047"/>
            <a:ext cx="302174" cy="292335"/>
            <a:chOff x="7114663" y="973813"/>
            <a:chExt cx="302174" cy="292335"/>
          </a:xfrm>
        </p:grpSpPr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64528DF7-A895-19E0-4813-BE66769418A0}"/>
                </a:ext>
              </a:extLst>
            </p:cNvPr>
            <p:cNvSpPr/>
            <p:nvPr/>
          </p:nvSpPr>
          <p:spPr>
            <a:xfrm>
              <a:off x="7114663" y="973813"/>
              <a:ext cx="302174" cy="292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to_ico_img_181022144957">
              <a:extLst>
                <a:ext uri="{FF2B5EF4-FFF2-40B4-BE49-F238E27FC236}">
                  <a16:creationId xmlns:a16="http://schemas.microsoft.com/office/drawing/2014/main" id="{A4852F84-E81C-E56F-30D3-F538AC957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1168" y="990844"/>
              <a:ext cx="269163" cy="260399"/>
            </a:xfrm>
            <a:prstGeom prst="rect">
              <a:avLst/>
            </a:prstGeom>
          </p:spPr>
        </p:pic>
      </p:grp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526D7D8-0223-5646-4C7C-1A1A547C27A2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6734521" y="2407708"/>
            <a:ext cx="527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720A1F72-A1AA-4CB7-AD35-22AAB080D60F}" type="datetime'''Ta''''n''''''''''''z''a''n''''''i''a'">
              <a:rPr lang="en-US" altLang="en-US" sz="1050" b="1" smtClean="0">
                <a:solidFill>
                  <a:srgbClr val="C00000"/>
                </a:solidFill>
              </a:rPr>
              <a:pPr algn="ctr">
                <a:spcBef>
                  <a:spcPct val="0"/>
                </a:spcBef>
              </a:pPr>
              <a:t>Tanzania</a:t>
            </a:fld>
            <a:endParaRPr lang="en-US" sz="1050" b="1">
              <a:solidFill>
                <a:srgbClr val="C00000"/>
              </a:solidFill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9AD4C48-BEB1-C44A-FE19-813B1A5C441E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256534" y="2407708"/>
            <a:ext cx="3683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FEA2D3FF-93F2-430E-8547-907D1A4B2FDA}" type="datetime'''''''''''''K''''e''''''''''''''n''''''ya'''''''''">
              <a:rPr lang="en-US" altLang="en-US" sz="1050" b="1" smtClean="0">
                <a:solidFill>
                  <a:srgbClr val="C00000"/>
                </a:solidFill>
              </a:rPr>
              <a:pPr algn="ctr">
                <a:spcBef>
                  <a:spcPct val="0"/>
                </a:spcBef>
              </a:pPr>
              <a:t>Kenya</a:t>
            </a:fld>
            <a:endParaRPr lang="en-US" sz="1050" b="1">
              <a:solidFill>
                <a:srgbClr val="C00000"/>
              </a:solidFill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522C168-3020-9493-8893-FB6BE9F8F0AA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494616" y="2407708"/>
            <a:ext cx="169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9FC7871C-352A-4427-B7C8-29D6EF1C1615}" type="datetime'''''U''''''''''''''''''''''''''''''S'''''">
              <a:rPr lang="en-US" altLang="en-US" sz="1050" b="1" smtClean="0"/>
              <a:pPr algn="ctr">
                <a:spcBef>
                  <a:spcPct val="0"/>
                </a:spcBef>
              </a:pPr>
              <a:t>US</a:t>
            </a:fld>
            <a:endParaRPr lang="en-US" sz="1050" b="1"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DDC35C-0CA8-525C-7056-427A294AE7F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8084571" y="2407708"/>
            <a:ext cx="163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FAA26D3D-D897-4be2-8F04-BA451C77F1D7}">
              <ma14:placeholderFlag xmlns="" xmlns:lc="http://schemas.openxmlformats.org/drawingml/2006/lockedCanvas" xmlns:ma14="http://schemas.microsoft.com/office/mac/drawingml/2011/main" val="1"/>
            </a:ext>
            <a:ext uri="{909E8E84-426E-40dd-AFC4-6F175D3DCCD1}">
              <a14:hiddenFill xmlns="" xmlns:lc="http://schemas.openxmlformats.org/drawingml/2006/lockedCanvas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spc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30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3400" indent="-2603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806450" indent="-27305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Char char="§"/>
              <a:defRPr sz="1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Char char="§"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fld id="{8808A644-9AFA-46CE-A2F9-75357AC96E1E}" type="datetime'''''''''''''''''''''''''''''''''N''L'''''''''">
              <a:rPr lang="en-US" altLang="en-US" sz="1050" b="1" smtClean="0"/>
              <a:pPr algn="ctr">
                <a:spcBef>
                  <a:spcPct val="0"/>
                </a:spcBef>
              </a:pPr>
              <a:t>NL</a:t>
            </a:fld>
            <a:endParaRPr lang="en-US" sz="1050" b="1">
              <a:ea typeface="ＭＳ Ｐゴシック" panose="020B0600070205080204" pitchFamily="34" charset="-128"/>
              <a:sym typeface="+mn-lt"/>
            </a:endParaRP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BC465C78-9413-B9DF-AD0A-CCB6C24824A0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2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62CBC75-2FD5-D51F-546F-376ABF65A4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84133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62CBC75-2FD5-D51F-546F-376ABF65A4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44C6BAC-9C32-0C97-224B-2E0EA4B5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>
                <a:latin typeface="+mn-lt"/>
              </a:rPr>
              <a:t>In (maternity) care in LMICs, there are several behavioral, organizational, and financial barriers affecting both women and healthcare providers </a:t>
            </a:r>
          </a:p>
        </p:txBody>
      </p:sp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2DCB578D-6ED3-360B-BE93-185CCB41C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80872"/>
              </p:ext>
            </p:extLst>
          </p:nvPr>
        </p:nvGraphicFramePr>
        <p:xfrm>
          <a:off x="80986" y="810645"/>
          <a:ext cx="7128000" cy="41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854423191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878174395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388532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Barriers</a:t>
                      </a:r>
                    </a:p>
                  </a:txBody>
                  <a:tcPr marT="108000" marB="108000" anchor="b"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Women</a:t>
                      </a:r>
                    </a:p>
                  </a:txBody>
                  <a:tcPr marT="108000" marB="108000" anchor="b"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Healthcare providers</a:t>
                      </a:r>
                    </a:p>
                  </a:txBody>
                  <a:tcPr marT="108000" marB="108000" anchor="b"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542066"/>
                  </a:ext>
                </a:extLst>
              </a:tr>
              <a:tr h="117690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accent1"/>
                          </a:solidFill>
                        </a:rPr>
                        <a:t>Behavioral</a:t>
                      </a:r>
                    </a:p>
                  </a:txBody>
                  <a:tcPr marT="108000" marB="108000" anchor="ctr"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education and awareness levels</a:t>
                      </a:r>
                    </a:p>
                    <a:p>
                      <a:pPr marL="92075" marR="0" lvl="0" indent="-920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Late start of the pregnancy journey</a:t>
                      </a:r>
                    </a:p>
                    <a:p>
                      <a:pPr marL="92075" marR="0" lvl="0" indent="-920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Wary of stigma and taboo</a:t>
                      </a:r>
                    </a:p>
                    <a:p>
                      <a:pPr marL="92075" marR="0" lvl="0" indent="-920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Don’t feel empowered</a:t>
                      </a:r>
                    </a:p>
                  </a:txBody>
                  <a:tcPr marL="72000" marR="36000" marT="108000" marB="108000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Limited knowledge on mental health issues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Overburdened staff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Attitude</a:t>
                      </a:r>
                    </a:p>
                  </a:txBody>
                  <a:tcPr marL="72000" marR="36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270218"/>
                  </a:ext>
                </a:extLst>
              </a:tr>
              <a:tr h="117690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accent1"/>
                          </a:solidFill>
                        </a:rPr>
                        <a:t>Organizational</a:t>
                      </a:r>
                    </a:p>
                  </a:txBody>
                  <a:tcPr marT="108000" marB="108000" anchor="ctr"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Difficult to navigate fragmented </a:t>
                      </a:r>
                      <a:b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healthcare system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 to reach a clinic</a:t>
                      </a:r>
                    </a:p>
                  </a:txBody>
                  <a:tcPr marL="72000" marR="36000" marT="108000" marB="108000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 perceived quality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Frequent stock-outs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Broken or missing equipment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staff turnover &amp; staff shortage</a:t>
                      </a:r>
                    </a:p>
                    <a:p>
                      <a:pPr marL="92075" marR="0" lvl="0" indent="-920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Limited digitization and digital skills</a:t>
                      </a:r>
                    </a:p>
                  </a:txBody>
                  <a:tcPr marL="72000" marR="36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4435"/>
                  </a:ext>
                </a:extLst>
              </a:tr>
              <a:tr h="117690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accent1"/>
                          </a:solidFill>
                        </a:rPr>
                        <a:t>Financial</a:t>
                      </a:r>
                    </a:p>
                  </a:txBody>
                  <a:tcPr marT="108000" marB="108000" anchor="ctr"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opportunity cost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risk of catastrophic expenditure</a:t>
                      </a:r>
                    </a:p>
                  </a:txBody>
                  <a:tcPr marL="72000" marR="36000" marT="108000" marB="108000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Late and insufficient payments by insurers and the government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5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Very limited transparency</a:t>
                      </a:r>
                    </a:p>
                    <a:p>
                      <a:pPr marL="92075" indent="-92075" algn="l" defTabSz="457200" rtl="0" eaLnBrk="1" latinLnBrk="0" hangingPunct="1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05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36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DF7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3929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82C4BE1-2A40-CAF1-3719-E1BF7C7EAF76}"/>
              </a:ext>
            </a:extLst>
          </p:cNvPr>
          <p:cNvGrpSpPr/>
          <p:nvPr/>
        </p:nvGrpSpPr>
        <p:grpSpPr>
          <a:xfrm>
            <a:off x="2156400" y="862428"/>
            <a:ext cx="302174" cy="292335"/>
            <a:chOff x="4147911" y="1006149"/>
            <a:chExt cx="302172" cy="292449"/>
          </a:xfrm>
        </p:grpSpPr>
        <p:sp>
          <p:nvSpPr>
            <p:cNvPr id="4" name="Oval 16">
              <a:extLst>
                <a:ext uri="{FF2B5EF4-FFF2-40B4-BE49-F238E27FC236}">
                  <a16:creationId xmlns:a16="http://schemas.microsoft.com/office/drawing/2014/main" id="{1F9DD780-D99E-1C19-D9A9-E00B7295E9C2}"/>
                </a:ext>
              </a:extLst>
            </p:cNvPr>
            <p:cNvSpPr/>
            <p:nvPr/>
          </p:nvSpPr>
          <p:spPr>
            <a:xfrm>
              <a:off x="4147911" y="1006149"/>
              <a:ext cx="302172" cy="292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to_ico_img_181022145009">
              <a:extLst>
                <a:ext uri="{FF2B5EF4-FFF2-40B4-BE49-F238E27FC236}">
                  <a16:creationId xmlns:a16="http://schemas.microsoft.com/office/drawing/2014/main" id="{905CEADF-4DC6-BD20-5110-308EFDDC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0207" y="1051596"/>
              <a:ext cx="230349" cy="22281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5BAC74-7F69-0843-E1DB-98718FD69D7C}"/>
              </a:ext>
            </a:extLst>
          </p:cNvPr>
          <p:cNvGrpSpPr/>
          <p:nvPr/>
        </p:nvGrpSpPr>
        <p:grpSpPr>
          <a:xfrm>
            <a:off x="4380985" y="862428"/>
            <a:ext cx="302174" cy="292335"/>
            <a:chOff x="4831361" y="1176329"/>
            <a:chExt cx="302174" cy="292335"/>
          </a:xfrm>
        </p:grpSpPr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9E52DDBE-EC1A-554A-DFE9-972F13F9FBC5}"/>
                </a:ext>
              </a:extLst>
            </p:cNvPr>
            <p:cNvSpPr/>
            <p:nvPr/>
          </p:nvSpPr>
          <p:spPr>
            <a:xfrm>
              <a:off x="4831361" y="1176329"/>
              <a:ext cx="302174" cy="292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2" name="Graphic 31" descr="Stethoscope outline">
              <a:extLst>
                <a:ext uri="{FF2B5EF4-FFF2-40B4-BE49-F238E27FC236}">
                  <a16:creationId xmlns:a16="http://schemas.microsoft.com/office/drawing/2014/main" id="{3E0B5216-B456-0D6D-3B04-B9FEC0C8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67272" y="1211130"/>
              <a:ext cx="230351" cy="222731"/>
            </a:xfrm>
            <a:prstGeom prst="rect">
              <a:avLst/>
            </a:prstGeom>
          </p:spPr>
        </p:pic>
      </p:grp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03F44EB-506A-6D1F-CF1F-33EDBDDA1C64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10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DDE840A-9703-4F5B-8DE4-A019BB6A47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40" imgH="442" progId="TCLayout.ActiveDocument.1">
                  <p:embed/>
                </p:oleObj>
              </mc:Choice>
              <mc:Fallback>
                <p:oleObj name="think-cell Slide" r:id="rId5" imgW="440" imgH="44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DDE840A-9703-4F5B-8DE4-A019BB6A47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 hidden="1">
            <a:extLst>
              <a:ext uri="{FF2B5EF4-FFF2-40B4-BE49-F238E27FC236}">
                <a16:creationId xmlns:a16="http://schemas.microsoft.com/office/drawing/2014/main" id="{63597765-DDDD-4951-BA9A-BECB4D09305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143001" y="1"/>
            <a:ext cx="119063" cy="119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66568-3AAC-4DC7-9640-086AC6D2325E}"/>
              </a:ext>
            </a:extLst>
          </p:cNvPr>
          <p:cNvSpPr txBox="1"/>
          <p:nvPr/>
        </p:nvSpPr>
        <p:spPr>
          <a:xfrm>
            <a:off x="592111" y="4788833"/>
            <a:ext cx="766708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/>
              <a:t> </a:t>
            </a:r>
            <a:endParaRPr lang="en-US" sz="70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FB16C7F1-4A98-7DC8-9990-EFE489684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188856"/>
              <a:t>5</a:t>
            </a:fld>
            <a:endParaRPr lang="en-GB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277F57FE-5056-6A3D-DEA4-10A1900A1F06}"/>
              </a:ext>
            </a:extLst>
          </p:cNvPr>
          <p:cNvSpPr txBox="1">
            <a:spLocks/>
          </p:cNvSpPr>
          <p:nvPr/>
        </p:nvSpPr>
        <p:spPr>
          <a:xfrm>
            <a:off x="7389977" y="173556"/>
            <a:ext cx="1620000" cy="180000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tlCol="0" anchor="ctr" anchorCtr="1">
            <a:normAutofit fontScale="25000" lnSpcReduction="20000"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8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B23FB-3F18-CE79-6D17-1D134087CC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15" y="123472"/>
            <a:ext cx="9147215" cy="48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3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DDE840A-9703-4F5B-8DE4-A019BB6A47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40" imgH="442" progId="TCLayout.ActiveDocument.1">
                  <p:embed/>
                </p:oleObj>
              </mc:Choice>
              <mc:Fallback>
                <p:oleObj name="think-cell Slide" r:id="rId5" imgW="440" imgH="44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DDE840A-9703-4F5B-8DE4-A019BB6A47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 hidden="1">
            <a:extLst>
              <a:ext uri="{FF2B5EF4-FFF2-40B4-BE49-F238E27FC236}">
                <a16:creationId xmlns:a16="http://schemas.microsoft.com/office/drawing/2014/main" id="{63597765-DDDD-4951-BA9A-BECB4D09305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143001" y="1"/>
            <a:ext cx="119063" cy="119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>
              <a:latin typeface="Calibri" panose="020F0502020204030204" pitchFamily="34" charset="0"/>
              <a:ea typeface="ＭＳ Ｐゴシック" panose="020B0600070205080204" pitchFamily="34" charset="-128"/>
              <a:sym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66568-3AAC-4DC7-9640-086AC6D2325E}"/>
              </a:ext>
            </a:extLst>
          </p:cNvPr>
          <p:cNvSpPr txBox="1"/>
          <p:nvPr/>
        </p:nvSpPr>
        <p:spPr>
          <a:xfrm>
            <a:off x="592111" y="4788833"/>
            <a:ext cx="766708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/>
              <a:t> </a:t>
            </a:r>
            <a:endParaRPr lang="en-US" sz="70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FB16C7F1-4A98-7DC8-9990-EFE489684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88856"/>
            <a:fld id="{9C24207B-2825-1344-BA70-0110A4EF1B0C}" type="slidenum">
              <a:rPr lang="en-GB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188856"/>
              <a:t>6</a:t>
            </a:fld>
            <a:endParaRPr lang="en-GB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277F57FE-5056-6A3D-DEA4-10A1900A1F06}"/>
              </a:ext>
            </a:extLst>
          </p:cNvPr>
          <p:cNvSpPr txBox="1">
            <a:spLocks/>
          </p:cNvSpPr>
          <p:nvPr/>
        </p:nvSpPr>
        <p:spPr>
          <a:xfrm>
            <a:off x="7389977" y="173556"/>
            <a:ext cx="1620000" cy="180000"/>
          </a:xfrm>
          <a:prstGeom prst="rect">
            <a:avLst/>
          </a:prstGeom>
          <a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tlCol="0" anchor="ctr" anchorCtr="1">
            <a:normAutofit fontScale="25000" lnSpcReduction="20000"/>
          </a:bodyPr>
          <a:lstStyle>
            <a:lvl1pPr marL="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8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4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4242B"/>
              </a:buClr>
              <a:buFont typeface="Wingdings" charset="2"/>
              <a:buNone/>
              <a:defRPr sz="2000" b="0" i="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B23FB-3F18-CE79-6D17-1D134087CC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15" y="123472"/>
            <a:ext cx="9147215" cy="489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3F36B-CC99-64C0-362B-C03B38BBD639}"/>
              </a:ext>
            </a:extLst>
          </p:cNvPr>
          <p:cNvSpPr txBox="1"/>
          <p:nvPr/>
        </p:nvSpPr>
        <p:spPr>
          <a:xfrm>
            <a:off x="-3215" y="519764"/>
            <a:ext cx="9147215" cy="415811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DFD58-A250-FDCA-7072-068E714FB14A}"/>
              </a:ext>
            </a:extLst>
          </p:cNvPr>
          <p:cNvSpPr txBox="1"/>
          <p:nvPr/>
        </p:nvSpPr>
        <p:spPr>
          <a:xfrm>
            <a:off x="259882" y="1001027"/>
            <a:ext cx="8547234" cy="3311997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better outcomes</a:t>
            </a:r>
          </a:p>
          <a:p>
            <a:pPr marL="0" indent="0" algn="ctr">
              <a:buNone/>
            </a:pPr>
            <a:endParaRPr lang="en-US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</a:p>
          <a:p>
            <a:pPr marL="0" indent="0" algn="ctr">
              <a:buNone/>
            </a:pPr>
            <a:endParaRPr 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smarter financing, improved measurement and patient-centered care delivery</a:t>
            </a:r>
          </a:p>
          <a:p>
            <a:pPr marL="0" indent="0" algn="ctr">
              <a:buNone/>
            </a:pPr>
            <a:endParaRPr lang="en-US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  <a:p>
            <a:pPr marL="0" indent="0" algn="ctr"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demonstrating how digitization and connectivity can do for healthcare what is has done for the consumer market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8164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C41E1EC-D6B0-FCA7-58A8-1929A0BB19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2751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C41E1EC-D6B0-FCA7-58A8-1929A0BB19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EDF069F-7462-957B-A6F2-8A83C1C5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6" y="905182"/>
            <a:ext cx="7221648" cy="3333136"/>
          </a:xfrm>
        </p:spPr>
        <p:txBody>
          <a:bodyPr vert="horz"/>
          <a:lstStyle/>
          <a:p>
            <a:pPr algn="ctr"/>
            <a:r>
              <a:rPr lang="en-US" sz="2400" err="1"/>
              <a:t>MomCare</a:t>
            </a:r>
            <a:r>
              <a:rPr lang="en-US" sz="2400"/>
              <a:t>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0576E1-9E0F-CC43-3572-7B3D2EED59E4}"/>
              </a:ext>
            </a:extLst>
          </p:cNvPr>
          <p:cNvSpPr/>
          <p:nvPr/>
        </p:nvSpPr>
        <p:spPr>
          <a:xfrm>
            <a:off x="2036278" y="2522220"/>
            <a:ext cx="5319744" cy="442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pPr algn="ctr"/>
            <a:r>
              <a:rPr lang="en-US" sz="2000">
                <a:solidFill>
                  <a:srgbClr val="00558F"/>
                </a:solidFill>
                <a:cs typeface="Calibri"/>
              </a:rPr>
              <a:t>Components | Results</a:t>
            </a:r>
            <a:endParaRPr lang="en-US" sz="2000">
              <a:solidFill>
                <a:srgbClr val="00558F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1B1078-AB00-EA82-5B4B-E2812DDA9A04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9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008A13-F04D-17FF-B982-64202F058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32043"/>
              </p:ext>
            </p:extLst>
          </p:nvPr>
        </p:nvGraphicFramePr>
        <p:xfrm>
          <a:off x="-238975" y="3042967"/>
          <a:ext cx="8796117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3796">
                  <a:extLst>
                    <a:ext uri="{9D8B030D-6E8A-4147-A177-3AD203B41FA5}">
                      <a16:colId xmlns:a16="http://schemas.microsoft.com/office/drawing/2014/main" val="2407541000"/>
                    </a:ext>
                  </a:extLst>
                </a:gridCol>
                <a:gridCol w="1321303">
                  <a:extLst>
                    <a:ext uri="{9D8B030D-6E8A-4147-A177-3AD203B41FA5}">
                      <a16:colId xmlns:a16="http://schemas.microsoft.com/office/drawing/2014/main" val="721286549"/>
                    </a:ext>
                  </a:extLst>
                </a:gridCol>
                <a:gridCol w="1697006">
                  <a:extLst>
                    <a:ext uri="{9D8B030D-6E8A-4147-A177-3AD203B41FA5}">
                      <a16:colId xmlns:a16="http://schemas.microsoft.com/office/drawing/2014/main" val="4051519925"/>
                    </a:ext>
                  </a:extLst>
                </a:gridCol>
                <a:gridCol w="1697006">
                  <a:extLst>
                    <a:ext uri="{9D8B030D-6E8A-4147-A177-3AD203B41FA5}">
                      <a16:colId xmlns:a16="http://schemas.microsoft.com/office/drawing/2014/main" val="4172011468"/>
                    </a:ext>
                  </a:extLst>
                </a:gridCol>
                <a:gridCol w="1697006">
                  <a:extLst>
                    <a:ext uri="{9D8B030D-6E8A-4147-A177-3AD203B41FA5}">
                      <a16:colId xmlns:a16="http://schemas.microsoft.com/office/drawing/2014/main" val="10768629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b="1">
                          <a:solidFill>
                            <a:srgbClr val="000000"/>
                          </a:solidFill>
                        </a:rPr>
                        <a:t>KENYA 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en-NL" sz="1200" b="1">
                          <a:solidFill>
                            <a:srgbClr val="000000"/>
                          </a:solidFill>
                        </a:rPr>
                        <a:t>Kisumu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</a:rPr>
                        <a:t>KENYA - Nairobi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</a:rPr>
                        <a:t>TANZANIA -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</a:rPr>
                        <a:t>Manyara</a:t>
                      </a:r>
                      <a:endParaRPr lang="en-US" sz="1200" b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6487205"/>
                  </a:ext>
                </a:extLst>
              </a:tr>
            </a:tbl>
          </a:graphicData>
        </a:graphic>
      </p:graphicFrame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AC2BCA6-A53C-9ED0-7E9F-E3E66CB94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AC2BCA6-A53C-9ED0-7E9F-E3E66CB94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8130E01-3D50-05C5-7266-7606437B1F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92"/>
          <a:stretch/>
        </p:blipFill>
        <p:spPr>
          <a:xfrm>
            <a:off x="2337333" y="1770750"/>
            <a:ext cx="4473830" cy="1115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01C8FB-684D-7381-D3E3-748E86516C6F}"/>
              </a:ext>
            </a:extLst>
          </p:cNvPr>
          <p:cNvSpPr txBox="1"/>
          <p:nvPr/>
        </p:nvSpPr>
        <p:spPr>
          <a:xfrm>
            <a:off x="2332484" y="3473076"/>
            <a:ext cx="2733675" cy="54842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000000"/>
                </a:solidFill>
              </a:rPr>
              <a:t>&gt; 28 K journeys 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200">
                <a:solidFill>
                  <a:srgbClr val="000000"/>
                </a:solidFill>
              </a:rPr>
              <a:t>since 2017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FFAAD-2076-9F4E-53D0-2B4B8F538ECE}"/>
              </a:ext>
            </a:extLst>
          </p:cNvPr>
          <p:cNvSpPr txBox="1"/>
          <p:nvPr/>
        </p:nvSpPr>
        <p:spPr>
          <a:xfrm>
            <a:off x="5302665" y="3473076"/>
            <a:ext cx="2733675" cy="54842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>
                <a:solidFill>
                  <a:srgbClr val="000000"/>
                </a:solidFill>
              </a:rPr>
              <a:t>&gt; 28 K journeys 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200">
                <a:solidFill>
                  <a:srgbClr val="000000"/>
                </a:solidFill>
              </a:rPr>
              <a:t>since 2019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069AD40-5021-BCB7-15B9-CB007E185847}"/>
              </a:ext>
            </a:extLst>
          </p:cNvPr>
          <p:cNvSpPr txBox="1">
            <a:spLocks/>
          </p:cNvSpPr>
          <p:nvPr/>
        </p:nvSpPr>
        <p:spPr bwMode="auto">
          <a:xfrm>
            <a:off x="0" y="111063"/>
            <a:ext cx="7201647" cy="5616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xtLst>
            <a:ext uri="{909E8E84-426E-40dd-AFC4-6F175D3DCCD1}">
              <a14:hiddenFill xmlns="" xmlns:mc="http://schemas.openxmlformats.org/markup-compatibility/2006" xmlns:mv="urn:schemas-microsoft-com:mac:vml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mc="http://schemas.openxmlformats.org/markup-compatibility/2006" xmlns:mv="urn:schemas-microsoft-com:mac:vml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c="http://schemas.openxmlformats.org/markup-compatibility/2006" xmlns:mv="urn:schemas-microsoft-com:mac:vml" xmlns:ma14="http://schemas.microsoft.com/office/mac/drawingml/2011/main" val="1"/>
            </a:ext>
          </a:extLst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600" b="0" i="0" kern="1200" baseline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err="1"/>
              <a:t>MomCare</a:t>
            </a:r>
            <a:r>
              <a:rPr lang="en-US" sz="1400"/>
              <a:t> iteratively improves financing and care delivery across regions based on the priorities of the local healthcare ecosystem and needs of the stakeholders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D4030D-E3D9-7E18-9700-6D26ED226E54}"/>
              </a:ext>
            </a:extLst>
          </p:cNvPr>
          <p:cNvCxnSpPr/>
          <p:nvPr/>
        </p:nvCxnSpPr>
        <p:spPr>
          <a:xfrm>
            <a:off x="5066159" y="1450615"/>
            <a:ext cx="0" cy="1824395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22D85C-BF59-B3EF-0AAF-8D16F0A2C43E}"/>
              </a:ext>
            </a:extLst>
          </p:cNvPr>
          <p:cNvCxnSpPr>
            <a:cxnSpLocks/>
          </p:cNvCxnSpPr>
          <p:nvPr/>
        </p:nvCxnSpPr>
        <p:spPr>
          <a:xfrm flipH="1">
            <a:off x="2233919" y="3425243"/>
            <a:ext cx="467616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MSD for Mothers">
            <a:extLst>
              <a:ext uri="{FF2B5EF4-FFF2-40B4-BE49-F238E27FC236}">
                <a16:creationId xmlns:a16="http://schemas.microsoft.com/office/drawing/2014/main" id="{C77F7532-C354-9693-6017-6512FA687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57" y="4479314"/>
            <a:ext cx="1667149" cy="58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IFF: Children's Investment Fund Foundation">
            <a:extLst>
              <a:ext uri="{FF2B5EF4-FFF2-40B4-BE49-F238E27FC236}">
                <a16:creationId xmlns:a16="http://schemas.microsoft.com/office/drawing/2014/main" id="{4E7C4FCA-E1A0-EC7C-C974-912347ED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2697" y="4578300"/>
            <a:ext cx="1608712" cy="38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The ELMA Foundation — ELMA Philanthropies">
            <a:extLst>
              <a:ext uri="{FF2B5EF4-FFF2-40B4-BE49-F238E27FC236}">
                <a16:creationId xmlns:a16="http://schemas.microsoft.com/office/drawing/2014/main" id="{F3CD5BB7-9964-512B-9190-2918C7FE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8100" y="4391269"/>
            <a:ext cx="1139390" cy="7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84CAEDB-98AC-A950-CCB0-B2D4D6DF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7994" y="4483786"/>
            <a:ext cx="1635107" cy="5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Inzet AdStreet voor de Nationale Postcode Loterij - Mediahuis">
            <a:extLst>
              <a:ext uri="{FF2B5EF4-FFF2-40B4-BE49-F238E27FC236}">
                <a16:creationId xmlns:a16="http://schemas.microsoft.com/office/drawing/2014/main" id="{30D6F796-391E-EAB7-3CEB-8411D9A2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4181" y="4403253"/>
            <a:ext cx="1417124" cy="7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23DD60-2B25-3FE4-B9D8-640B0F94042D}"/>
              </a:ext>
            </a:extLst>
          </p:cNvPr>
          <p:cNvCxnSpPr/>
          <p:nvPr/>
        </p:nvCxnSpPr>
        <p:spPr>
          <a:xfrm>
            <a:off x="200297" y="4258491"/>
            <a:ext cx="8560526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FEB9C9-F309-C2BD-EF87-069FA8F9909E}"/>
              </a:ext>
            </a:extLst>
          </p:cNvPr>
          <p:cNvSpPr txBox="1"/>
          <p:nvPr/>
        </p:nvSpPr>
        <p:spPr>
          <a:xfrm>
            <a:off x="269966" y="992777"/>
            <a:ext cx="1963950" cy="262283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 dirty="0">
                <a:solidFill>
                  <a:srgbClr val="000000"/>
                </a:solidFill>
              </a:rPr>
              <a:t>Kenya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600" b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53M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population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39%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of</a:t>
            </a: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population &lt; 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latin typeface="+mn-lt"/>
              </a:rPr>
              <a:t>29%</a:t>
            </a:r>
            <a:r>
              <a:rPr lang="en-GB" sz="1000" dirty="0">
                <a:solidFill>
                  <a:srgbClr val="000000"/>
                </a:solidFill>
                <a:latin typeface="+mn-lt"/>
              </a:rPr>
              <a:t> &lt; poverty line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latin typeface="+mn-lt"/>
              </a:rPr>
              <a:t>65</a:t>
            </a:r>
            <a:r>
              <a:rPr lang="en-GB" sz="1000" dirty="0">
                <a:solidFill>
                  <a:srgbClr val="000000"/>
                </a:solidFill>
                <a:latin typeface="+mn-lt"/>
              </a:rPr>
              <a:t> live births / 1000 teenagers</a:t>
            </a:r>
            <a:endParaRPr lang="en-GB" sz="1000" b="1" dirty="0">
              <a:solidFill>
                <a:srgbClr val="000000"/>
              </a:solidFill>
              <a:effectLst/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75% </a:t>
            </a:r>
            <a:r>
              <a:rPr lang="en-GB" sz="1000" dirty="0">
                <a:solidFill>
                  <a:srgbClr val="000000"/>
                </a:solidFill>
                <a:latin typeface="+mn-lt"/>
              </a:rPr>
              <a:t>i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nternet penetration 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+mn-lt"/>
              </a:rPr>
              <a:t>20% 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is insured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Government committed to UHC and willing to work with private sector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C18D2-908F-B2F2-80FD-593A4B61DEE3}"/>
              </a:ext>
            </a:extLst>
          </p:cNvPr>
          <p:cNvSpPr txBox="1"/>
          <p:nvPr/>
        </p:nvSpPr>
        <p:spPr>
          <a:xfrm>
            <a:off x="7021305" y="992776"/>
            <a:ext cx="2044776" cy="282904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 b="1" dirty="0">
                <a:solidFill>
                  <a:srgbClr val="000000"/>
                </a:solidFill>
              </a:rPr>
              <a:t>Tanzania</a:t>
            </a:r>
          </a:p>
          <a:p>
            <a:pPr>
              <a:lnSpc>
                <a:spcPct val="110000"/>
              </a:lnSpc>
              <a:spcBef>
                <a:spcPts val="312"/>
              </a:spcBef>
            </a:pPr>
            <a:endParaRPr lang="en-US" sz="12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64M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population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44.8%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of</a:t>
            </a: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population &lt; 14 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latin typeface="+mn-lt"/>
              </a:rPr>
              <a:t>45 % </a:t>
            </a:r>
            <a:r>
              <a:rPr lang="en-GB" sz="1000" dirty="0">
                <a:solidFill>
                  <a:srgbClr val="000000"/>
                </a:solidFill>
                <a:latin typeface="+mn-lt"/>
              </a:rPr>
              <a:t>&lt; poverty line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12</a:t>
            </a:r>
            <a:r>
              <a:rPr lang="en-GB" sz="1000" b="1" dirty="0">
                <a:solidFill>
                  <a:srgbClr val="000000"/>
                </a:solidFill>
                <a:latin typeface="+mn-lt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+mn-lt"/>
              </a:rPr>
              <a:t> live births / 1000 teenagers</a:t>
            </a:r>
            <a:endParaRPr lang="en-GB" sz="1000" b="1" dirty="0">
              <a:solidFill>
                <a:srgbClr val="000000"/>
              </a:solidFill>
              <a:effectLst/>
              <a:latin typeface="+mn-lt"/>
            </a:endParaRP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0000"/>
                </a:solidFill>
                <a:effectLst/>
                <a:latin typeface="+mn-lt"/>
              </a:rPr>
              <a:t>49% </a:t>
            </a:r>
            <a:r>
              <a:rPr lang="en-GB" sz="1000" dirty="0">
                <a:solidFill>
                  <a:srgbClr val="000000"/>
                </a:solidFill>
                <a:effectLst/>
                <a:latin typeface="+mn-lt"/>
              </a:rPr>
              <a:t>internet penetration 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+mn-lt"/>
              </a:rPr>
              <a:t>15% 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insured (~25% on </a:t>
            </a:r>
            <a:r>
              <a:rPr lang="en-US" sz="1000" dirty="0" err="1">
                <a:solidFill>
                  <a:srgbClr val="000000"/>
                </a:solidFill>
                <a:latin typeface="+mn-lt"/>
              </a:rPr>
              <a:t>iCHF</a:t>
            </a:r>
            <a:r>
              <a:rPr lang="en-US" sz="1000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&gt;60% public healthcare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+mn-lt"/>
              </a:rPr>
              <a:t>Heavily relies on external funding &amp; OOP spending</a:t>
            </a: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lnSpc>
                <a:spcPct val="110000"/>
              </a:lnSpc>
              <a:spcBef>
                <a:spcPts val="312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7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26C26CD-0310-914A-9EC8-E8C31EF5BB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26C26CD-0310-914A-9EC8-E8C31EF5BB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5FAC5DF1-738E-A40C-2DAA-0987AFA7CE19}"/>
              </a:ext>
            </a:extLst>
          </p:cNvPr>
          <p:cNvGrpSpPr/>
          <p:nvPr/>
        </p:nvGrpSpPr>
        <p:grpSpPr>
          <a:xfrm>
            <a:off x="7499705" y="739707"/>
            <a:ext cx="777935" cy="500493"/>
            <a:chOff x="7088225" y="686367"/>
            <a:chExt cx="777935" cy="5004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82869C7-4033-7F4D-BD7B-A3A5208A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8225" y="686367"/>
              <a:ext cx="777935" cy="500493"/>
            </a:xfrm>
            <a:prstGeom prst="rect">
              <a:avLst/>
            </a:prstGeom>
          </p:spPr>
        </p:pic>
        <p:pic>
          <p:nvPicPr>
            <p:cNvPr id="40" name="Picture 2" descr="Image result for icon cell phone">
              <a:extLst>
                <a:ext uri="{FF2B5EF4-FFF2-40B4-BE49-F238E27FC236}">
                  <a16:creationId xmlns:a16="http://schemas.microsoft.com/office/drawing/2014/main" id="{4FEBAAAD-A251-104D-B156-39E6CF072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76142" y="812112"/>
              <a:ext cx="146002" cy="277735"/>
            </a:xfrm>
            <a:prstGeom prst="rect">
              <a:avLst/>
            </a:prstGeom>
            <a:solidFill>
              <a:schemeClr val="bg1"/>
            </a:solidFill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CBCD5E-E27C-AB4A-ABB7-44AD1D250143}"/>
              </a:ext>
            </a:extLst>
          </p:cNvPr>
          <p:cNvSpPr txBox="1"/>
          <p:nvPr/>
        </p:nvSpPr>
        <p:spPr>
          <a:xfrm>
            <a:off x="4503839" y="2070305"/>
            <a:ext cx="1376683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Journey tracking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Transparency on quality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Behavioral nudges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Analytics &amp; research capabilities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2E1CC2-DB32-994C-AC79-F99CC89BF40E}"/>
              </a:ext>
            </a:extLst>
          </p:cNvPr>
          <p:cNvSpPr txBox="1"/>
          <p:nvPr/>
        </p:nvSpPr>
        <p:spPr>
          <a:xfrm>
            <a:off x="7506318" y="1169077"/>
            <a:ext cx="1452395" cy="823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Quality support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SafeCare standards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Trainings &amp; workshops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Network management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35E524-1EDC-864E-A5FF-AA3586559DB9}"/>
              </a:ext>
            </a:extLst>
          </p:cNvPr>
          <p:cNvSpPr txBox="1"/>
          <p:nvPr/>
        </p:nvSpPr>
        <p:spPr>
          <a:xfrm>
            <a:off x="6968746" y="3615456"/>
            <a:ext cx="1694497" cy="976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100" b="1">
                <a:solidFill>
                  <a:srgbClr val="939598">
                    <a:lumMod val="50000"/>
                  </a:srgbClr>
                </a:solidFill>
                <a:cs typeface="+mn-cs"/>
              </a:rPr>
              <a:t>Mobile wallet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Financial coverage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Conditional payments for providers (“smart contracts”)</a:t>
            </a:r>
          </a:p>
          <a:p>
            <a:pPr marL="92075" indent="-92075" defTabSz="457189">
              <a:lnSpc>
                <a:spcPct val="110000"/>
              </a:lnSpc>
              <a:spcBef>
                <a:spcPts val="312"/>
              </a:spcBef>
              <a:buFontTx/>
              <a:buChar char="-"/>
              <a:defRPr/>
            </a:pPr>
            <a:r>
              <a:rPr lang="en-US" sz="900">
                <a:solidFill>
                  <a:srgbClr val="939598">
                    <a:lumMod val="50000"/>
                  </a:srgbClr>
                </a:solidFill>
                <a:cs typeface="+mn-cs"/>
              </a:rPr>
              <a:t>Timely payments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BEB075-47E3-134B-9852-1D5968D3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>
                <a:latin typeface="+mn-lt"/>
              </a:rPr>
              <a:t>MomCare</a:t>
            </a:r>
            <a:r>
              <a:rPr lang="en-US" dirty="0">
                <a:latin typeface="+mn-lt"/>
              </a:rPr>
              <a:t> is a care bundle powered by mobile communication, quality support, and innovative financing features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2D1C8F-2A0E-BD42-8A5C-4F7E19CC6A98}"/>
              </a:ext>
            </a:extLst>
          </p:cNvPr>
          <p:cNvSpPr txBox="1"/>
          <p:nvPr/>
        </p:nvSpPr>
        <p:spPr>
          <a:xfrm>
            <a:off x="80087" y="1181824"/>
            <a:ext cx="3281619" cy="236372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600" b="1">
                <a:solidFill>
                  <a:srgbClr val="00558F"/>
                </a:solidFill>
                <a:cs typeface="+mn-cs"/>
              </a:rPr>
              <a:t>A care bundle:</a:t>
            </a: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“A set of interventions that – used together – significantly improves health outcomes”</a:t>
            </a:r>
          </a:p>
          <a:p>
            <a:pPr defTabSz="457189">
              <a:lnSpc>
                <a:spcPct val="110000"/>
              </a:lnSpc>
              <a:spcBef>
                <a:spcPts val="312"/>
              </a:spcBef>
              <a:defRPr/>
            </a:pPr>
            <a:endParaRPr lang="en-US" sz="1100" b="1">
              <a:solidFill>
                <a:srgbClr val="00558F"/>
              </a:solidFill>
              <a:cs typeface="+mn-cs"/>
            </a:endParaRPr>
          </a:p>
          <a:p>
            <a:pPr defTabSz="457189">
              <a:spcBef>
                <a:spcPts val="0"/>
              </a:spcBef>
              <a:spcAft>
                <a:spcPts val="900"/>
              </a:spcAft>
              <a:defRPr/>
            </a:pPr>
            <a:r>
              <a:rPr lang="en-US" sz="1200" b="1">
                <a:solidFill>
                  <a:srgbClr val="00558F"/>
                </a:solidFill>
                <a:cs typeface="+mn-cs"/>
              </a:rPr>
              <a:t>Key principles of digital development</a:t>
            </a:r>
            <a:endParaRPr lang="en-US" sz="1200">
              <a:solidFill>
                <a:srgbClr val="00558F"/>
              </a:solidFill>
              <a:cs typeface="+mn-cs"/>
            </a:endParaRPr>
          </a:p>
          <a:p>
            <a:pPr marL="284163" indent="-192088" defTabSz="457189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Focusing on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patient outcomes</a:t>
            </a:r>
          </a:p>
          <a:p>
            <a:pPr marL="284163" indent="-192088" defTabSz="457189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>
                <a:solidFill>
                  <a:srgbClr val="00558F"/>
                </a:solidFill>
                <a:cs typeface="+mn-cs"/>
              </a:rPr>
              <a:t>Starting with a minimum viable product, using a </a:t>
            </a:r>
            <a:r>
              <a:rPr lang="en-US" sz="1100" b="1">
                <a:solidFill>
                  <a:srgbClr val="00558F"/>
                </a:solidFill>
                <a:cs typeface="+mn-cs"/>
              </a:rPr>
              <a:t>progressive development </a:t>
            </a:r>
            <a:r>
              <a:rPr lang="en-US" sz="1100">
                <a:solidFill>
                  <a:srgbClr val="00558F"/>
                </a:solidFill>
                <a:cs typeface="+mn-cs"/>
              </a:rPr>
              <a:t>approach over time</a:t>
            </a:r>
          </a:p>
          <a:p>
            <a:pPr marL="284163" indent="-192088" defTabSz="457189"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Ø"/>
              <a:defRPr/>
            </a:pPr>
            <a:r>
              <a:rPr lang="en-US" sz="1100" b="1">
                <a:solidFill>
                  <a:srgbClr val="00558F"/>
                </a:solidFill>
                <a:cs typeface="+mn-cs"/>
              </a:rPr>
              <a:t>Using evidence </a:t>
            </a:r>
            <a:r>
              <a:rPr lang="en-US" sz="1100">
                <a:solidFill>
                  <a:srgbClr val="00558F"/>
                </a:solidFill>
                <a:cs typeface="+mn-cs"/>
              </a:rPr>
              <a:t>from data to prioritize and shape the development path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4ABDBB-24B1-144D-9AA8-E85E4AF7F8EB}"/>
              </a:ext>
            </a:extLst>
          </p:cNvPr>
          <p:cNvGrpSpPr/>
          <p:nvPr/>
        </p:nvGrpSpPr>
        <p:grpSpPr>
          <a:xfrm>
            <a:off x="5786008" y="1679759"/>
            <a:ext cx="2269980" cy="2119010"/>
            <a:chOff x="5591094" y="1827782"/>
            <a:chExt cx="2269980" cy="21190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66B94C0-3196-BD4B-9F53-99F36DF80B69}"/>
                </a:ext>
              </a:extLst>
            </p:cNvPr>
            <p:cNvGrpSpPr/>
            <p:nvPr/>
          </p:nvGrpSpPr>
          <p:grpSpPr>
            <a:xfrm>
              <a:off x="5591094" y="1827782"/>
              <a:ext cx="2269980" cy="2119010"/>
              <a:chOff x="6193324" y="2064142"/>
              <a:chExt cx="1605391" cy="157476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DB90D03-6837-024E-B7C9-15934B642010}"/>
                  </a:ext>
                </a:extLst>
              </p:cNvPr>
              <p:cNvGrpSpPr/>
              <p:nvPr/>
            </p:nvGrpSpPr>
            <p:grpSpPr>
              <a:xfrm>
                <a:off x="6302327" y="2166424"/>
                <a:ext cx="1358453" cy="1347700"/>
                <a:chOff x="720090" y="626071"/>
                <a:chExt cx="4485877" cy="421788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D157EAE-0BA7-1B41-95E4-C20FCF356602}"/>
                    </a:ext>
                  </a:extLst>
                </p:cNvPr>
                <p:cNvGrpSpPr/>
                <p:nvPr/>
              </p:nvGrpSpPr>
              <p:grpSpPr>
                <a:xfrm>
                  <a:off x="729210" y="626071"/>
                  <a:ext cx="4476757" cy="4217880"/>
                  <a:chOff x="3049190" y="519504"/>
                  <a:chExt cx="4476757" cy="4217880"/>
                </a:xfrm>
              </p:grpSpPr>
              <p:sp>
                <p:nvSpPr>
                  <p:cNvPr id="31" name="Partial Circle 3">
                    <a:extLst>
                      <a:ext uri="{FF2B5EF4-FFF2-40B4-BE49-F238E27FC236}">
                        <a16:creationId xmlns:a16="http://schemas.microsoft.com/office/drawing/2014/main" id="{BB787B03-E121-164A-8994-2394980556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3391" y="394828"/>
                    <a:ext cx="4217880" cy="4467231"/>
                  </a:xfrm>
                  <a:prstGeom prst="pie">
                    <a:avLst>
                      <a:gd name="adj1" fmla="val 5355983"/>
                      <a:gd name="adj2" fmla="val 16200000"/>
                    </a:avLst>
                  </a:prstGeom>
                  <a:solidFill>
                    <a:srgbClr val="10807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9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" name="Partial Circle 2">
                    <a:extLst>
                      <a:ext uri="{FF2B5EF4-FFF2-40B4-BE49-F238E27FC236}">
                        <a16:creationId xmlns:a16="http://schemas.microsoft.com/office/drawing/2014/main" id="{49585362-A92A-C54B-A333-B8560045DFCE}"/>
                      </a:ext>
                    </a:extLst>
                  </p:cNvPr>
                  <p:cNvSpPr/>
                  <p:nvPr/>
                </p:nvSpPr>
                <p:spPr>
                  <a:xfrm>
                    <a:off x="3049190" y="524638"/>
                    <a:ext cx="4476757" cy="4099359"/>
                  </a:xfrm>
                  <a:prstGeom prst="pie">
                    <a:avLst>
                      <a:gd name="adj1" fmla="val 15275"/>
                      <a:gd name="adj2" fmla="val 10835233"/>
                    </a:avLst>
                  </a:prstGeom>
                  <a:solidFill>
                    <a:srgbClr val="28683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9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04C6A34-CB56-CC44-BA29-ED11B0B0A3CC}"/>
                    </a:ext>
                  </a:extLst>
                </p:cNvPr>
                <p:cNvGrpSpPr/>
                <p:nvPr/>
              </p:nvGrpSpPr>
              <p:grpSpPr>
                <a:xfrm>
                  <a:off x="720090" y="1556771"/>
                  <a:ext cx="2514603" cy="2204357"/>
                  <a:chOff x="1555008" y="1243180"/>
                  <a:chExt cx="2849516" cy="2307236"/>
                </a:xfrm>
              </p:grpSpPr>
              <p:sp>
                <p:nvSpPr>
                  <p:cNvPr id="29" name="Partial Circle 17">
                    <a:extLst>
                      <a:ext uri="{FF2B5EF4-FFF2-40B4-BE49-F238E27FC236}">
                        <a16:creationId xmlns:a16="http://schemas.microsoft.com/office/drawing/2014/main" id="{CC263DCC-DCE9-264E-B37D-7D7584AAE0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67401" y="1013295"/>
                    <a:ext cx="2226046" cy="2848195"/>
                  </a:xfrm>
                  <a:prstGeom prst="pie">
                    <a:avLst>
                      <a:gd name="adj1" fmla="val 5368530"/>
                      <a:gd name="adj2" fmla="val 16200000"/>
                    </a:avLst>
                  </a:prstGeom>
                  <a:solidFill>
                    <a:srgbClr val="6CC3FF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9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0" name="Partial Circle 16">
                    <a:extLst>
                      <a:ext uri="{FF2B5EF4-FFF2-40B4-BE49-F238E27FC236}">
                        <a16:creationId xmlns:a16="http://schemas.microsoft.com/office/drawing/2014/main" id="{E8458C16-B33F-8C4C-BC3C-012947D89667}"/>
                      </a:ext>
                    </a:extLst>
                  </p:cNvPr>
                  <p:cNvSpPr/>
                  <p:nvPr/>
                </p:nvSpPr>
                <p:spPr>
                  <a:xfrm>
                    <a:off x="1555008" y="1243180"/>
                    <a:ext cx="2849516" cy="2304903"/>
                  </a:xfrm>
                  <a:prstGeom prst="pie">
                    <a:avLst>
                      <a:gd name="adj1" fmla="val 25657"/>
                      <a:gd name="adj2" fmla="val 10763870"/>
                    </a:avLst>
                  </a:prstGeom>
                  <a:solidFill>
                    <a:srgbClr val="0070C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 defTabSz="457189">
                      <a:defRPr/>
                    </a:pPr>
                    <a:endParaRPr lang="en-GB" sz="1600">
                      <a:solidFill>
                        <a:srgbClr val="00558F"/>
                      </a:solidFill>
                      <a:latin typeface="Calibri"/>
                    </a:endParaRPr>
                  </a:p>
                </p:txBody>
              </p:sp>
            </p:grpSp>
          </p:grp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74B169A7-9E08-7842-9EAF-22C8CE118041}"/>
                  </a:ext>
                </a:extLst>
              </p:cNvPr>
              <p:cNvSpPr/>
              <p:nvPr/>
            </p:nvSpPr>
            <p:spPr>
              <a:xfrm rot="18403846">
                <a:off x="6201819" y="2059152"/>
                <a:ext cx="1546943" cy="1556924"/>
              </a:xfrm>
              <a:prstGeom prst="arc">
                <a:avLst>
                  <a:gd name="adj1" fmla="val 15991943"/>
                  <a:gd name="adj2" fmla="val 20033815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9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1AAAB508-5ECE-BC4F-B779-136F7BF7C7D4}"/>
                  </a:ext>
                </a:extLst>
              </p:cNvPr>
              <p:cNvSpPr/>
              <p:nvPr/>
            </p:nvSpPr>
            <p:spPr>
              <a:xfrm rot="14192440" flipH="1" flipV="1">
                <a:off x="6246781" y="2086978"/>
                <a:ext cx="1546943" cy="1556924"/>
              </a:xfrm>
              <a:prstGeom prst="arc">
                <a:avLst>
                  <a:gd name="adj1" fmla="val 16197708"/>
                  <a:gd name="adj2" fmla="val 20244057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9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89BB2B9B-7A8F-ED4B-8B35-F51E85ABD29A}"/>
                  </a:ext>
                </a:extLst>
              </p:cNvPr>
              <p:cNvSpPr/>
              <p:nvPr/>
            </p:nvSpPr>
            <p:spPr>
              <a:xfrm rot="10989174">
                <a:off x="6193324" y="2078028"/>
                <a:ext cx="1546943" cy="1556924"/>
              </a:xfrm>
              <a:prstGeom prst="arc">
                <a:avLst>
                  <a:gd name="adj1" fmla="val 16902944"/>
                  <a:gd name="adj2" fmla="val 20381200"/>
                </a:avLst>
              </a:prstGeom>
              <a:ln w="3492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9">
                  <a:defRPr/>
                </a:pPr>
                <a:endParaRPr lang="en-US">
                  <a:solidFill>
                    <a:srgbClr val="00558F"/>
                  </a:solidFill>
                  <a:latin typeface="Calibri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F06F4C-3B0E-654D-9E55-32E28F509B18}"/>
                </a:ext>
              </a:extLst>
            </p:cNvPr>
            <p:cNvSpPr/>
            <p:nvPr/>
          </p:nvSpPr>
          <p:spPr>
            <a:xfrm>
              <a:off x="5882671" y="2576170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9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Clinical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82E3D17-AAB1-9A4C-87C1-8C03D207D190}"/>
                </a:ext>
              </a:extLst>
            </p:cNvPr>
            <p:cNvSpPr/>
            <p:nvPr/>
          </p:nvSpPr>
          <p:spPr>
            <a:xfrm>
              <a:off x="5889562" y="2944187"/>
              <a:ext cx="847408" cy="1938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9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Experience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7B75EC1-3CFD-0545-A60A-CC80402D6ABD}"/>
                </a:ext>
              </a:extLst>
            </p:cNvPr>
            <p:cNvSpPr/>
            <p:nvPr/>
          </p:nvSpPr>
          <p:spPr>
            <a:xfrm>
              <a:off x="6625321" y="3276023"/>
              <a:ext cx="759516" cy="1737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9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Economic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0E1FD65-D7D0-4C47-B1F0-D6393B03502A}"/>
                </a:ext>
              </a:extLst>
            </p:cNvPr>
            <p:cNvSpPr/>
            <p:nvPr/>
          </p:nvSpPr>
          <p:spPr>
            <a:xfrm>
              <a:off x="6611377" y="2256519"/>
              <a:ext cx="720136" cy="27168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457189">
                <a:defRPr/>
              </a:pP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Quality &amp; </a:t>
              </a:r>
              <a:br>
                <a:rPr lang="en-GB" sz="1000" b="1">
                  <a:solidFill>
                    <a:srgbClr val="FFFFFF"/>
                  </a:solidFill>
                  <a:latin typeface="Calibri"/>
                </a:rPr>
              </a:br>
              <a:r>
                <a:rPr lang="en-GB" sz="1000" b="1">
                  <a:solidFill>
                    <a:srgbClr val="FFFFFF"/>
                  </a:solidFill>
                  <a:latin typeface="Calibri"/>
                </a:rPr>
                <a:t>Access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F67EFA8-BFD6-3749-9FE8-EAA97BB1B88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5645" y="1602882"/>
            <a:ext cx="446155" cy="400783"/>
          </a:xfrm>
          <a:prstGeom prst="rect">
            <a:avLst/>
          </a:prstGeom>
        </p:spPr>
      </p:pic>
      <p:pic>
        <p:nvPicPr>
          <p:cNvPr id="38" name="Picture 2" descr="Image result for icon cell phone">
            <a:extLst>
              <a:ext uri="{FF2B5EF4-FFF2-40B4-BE49-F238E27FC236}">
                <a16:creationId xmlns:a16="http://schemas.microsoft.com/office/drawing/2014/main" id="{67E30D0B-5AEF-044F-A12D-5087166F2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3008" y="1570599"/>
            <a:ext cx="198439" cy="433065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DD3A9E2-F83C-984D-B443-0A8F4F76EA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64012" y="3074907"/>
            <a:ext cx="266180" cy="453615"/>
          </a:xfrm>
          <a:prstGeom prst="rect">
            <a:avLst/>
          </a:prstGeom>
        </p:spPr>
      </p:pic>
      <p:pic>
        <p:nvPicPr>
          <p:cNvPr id="42" name="Picture 2" descr="Image result for icon cell phone">
            <a:extLst>
              <a:ext uri="{FF2B5EF4-FFF2-40B4-BE49-F238E27FC236}">
                <a16:creationId xmlns:a16="http://schemas.microsoft.com/office/drawing/2014/main" id="{D4AA937F-82A9-D042-A1D9-BF5325A50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5368" y="3013203"/>
            <a:ext cx="155532" cy="302261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riangle 42">
            <a:extLst>
              <a:ext uri="{FF2B5EF4-FFF2-40B4-BE49-F238E27FC236}">
                <a16:creationId xmlns:a16="http://schemas.microsoft.com/office/drawing/2014/main" id="{F3B64FF8-A091-8A41-B561-8D10E70A2693}"/>
              </a:ext>
            </a:extLst>
          </p:cNvPr>
          <p:cNvSpPr/>
          <p:nvPr/>
        </p:nvSpPr>
        <p:spPr>
          <a:xfrm rot="5400000">
            <a:off x="2867263" y="2301978"/>
            <a:ext cx="2104089" cy="446155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457189">
              <a:defRPr/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2C3378A-7481-2487-454A-AFF84E98E4C3}"/>
              </a:ext>
            </a:extLst>
          </p:cNvPr>
          <p:cNvSpPr txBox="1">
            <a:spLocks/>
          </p:cNvSpPr>
          <p:nvPr/>
        </p:nvSpPr>
        <p:spPr>
          <a:xfrm>
            <a:off x="8601076" y="4791075"/>
            <a:ext cx="431010" cy="2554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defTabSz="188856">
              <a:defRPr sz="1000" b="1"/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9C24207B-2825-1344-BA70-0110A4EF1B0C}" type="slidenum">
              <a:rPr lang="en-GB"/>
              <a:pPr/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A9726-7DE1-C62F-A3E0-D000BC8B9E02}"/>
              </a:ext>
            </a:extLst>
          </p:cNvPr>
          <p:cNvSpPr txBox="1"/>
          <p:nvPr/>
        </p:nvSpPr>
        <p:spPr>
          <a:xfrm>
            <a:off x="7579547" y="412450"/>
            <a:ext cx="1679510" cy="303481"/>
          </a:xfrm>
          <a:prstGeom prst="rect">
            <a:avLst/>
          </a:prstGeom>
          <a:solidFill>
            <a:schemeClr val="accent6"/>
          </a:solidFill>
        </p:spPr>
        <p:txBody>
          <a:bodyPr wrap="square" tIns="0" rtlCol="0">
            <a:spAutoFit/>
          </a:bodyPr>
          <a:lstStyle/>
          <a:p>
            <a:pPr>
              <a:lnSpc>
                <a:spcPct val="110000"/>
              </a:lnSpc>
              <a:spcBef>
                <a:spcPts val="312"/>
              </a:spcBef>
            </a:pPr>
            <a:r>
              <a:rPr lang="en-US" sz="160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664828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HINKCELLPRESENTATIONDONOTDELETE" val="&lt;?xml version=&quot;1.0&quot; encoding=&quot;UTF-16&quot; standalone=&quot;yes&quot;?&gt;&lt;root reqver=&quot;27037&quot;&gt;&lt;version val=&quot;3304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b95dpKEQVa7FrY8M08C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oSFDKXE9Rbp42PeFCmS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4RANQ4ROOewvJpI2fx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iQoSPDpNfD7.i5YHf2V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BBgt3ZZBjql88Z5ZVeUz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b95dpKEQVa7FrY8M08C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oSFDKXE9Rbp42PeFCmS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y4RANQ4ROOewvJpI2fx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iQoSPDpNfD7.i5YHf2V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NUjDmxQg2_GAXO7QX9i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NUjDmxQg2_GAXO7QX9i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PUMM58IPHfqmDZgKr0Z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japqkyu.aWIafD.7sZ81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dJG1j99.nHN7L.fDYa_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vRZG9imjX1YiacUcWtq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ztr8Dx2XW7f15q.lNaM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.5uuQG35aAq0AwS02Qi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V6jzDLgdzGTMoNzuF_h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.dqbFhCSextB5q27k2rt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rvBhZXEOKwzK74sF8Mt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qYais_q6IqoVV3Pzk1R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uCnGLDZwr_ASpvfvMYY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2ouqgYIximbqdrXmFuX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sv.LOJ4ZOTh6N3ZdEU5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2XZbJM0qhfc_EQ56Z19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pVkMkB8c6lzLU2KSzlp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PygDsIsktZ7jZJF9L_n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Ubl0PYnY8RMgDK5fPp3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0vRCewND.331.tcYEIZf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1Hg0P5GmqTMhgRtN5Vo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BgigQQrSEWsgLL8bz1o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ASJ7cMtCToYymBQ_kM2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3Kd9UOdbov89e2xi60B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6guzUZ2YsBFxZIShxyeu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nK0nQr_J2M8whRiErG5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MfuU94gD4V1_aegx_Xix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lfUhvB7TIAuWND8nWzi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DBf7zKJFpFqB9kPooE8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FQMm1Y1KJNPzDcEkgjQ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Ju3hAMRSsIIMyRsuOac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adB1hxGm8XsLbJtpudx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0bV8RoGOBMIkJOtoZfc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K2tQXd4.MChOoagDN5V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RHiYDpIdlQeMLE1inOK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Ud_KznFnxZGbqYT4wLU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uhzxbUuPUogQD7CGmkq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93t6pqqwwXv3yvqeEGui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pWu1rAdyS6jVck07hZIC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8wh9x0G_devy8vzEbKbj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bVrr9M08MDBp7x8fcul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9J0vDRUGekgWYTOH6FM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LHtlwH6sScMX1SM0l46V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P.6BY1ilZun7pGYA4XT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WzGkfpmZJVkxti2QcKb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1VQOA4QHCJPfjLA0HFF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aTcEEr5YJ717CDhgHj.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sEPqEnOF.afTMClTuFc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cyJrlbiddNYf1jSRprm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H.KPCXMFpEhX7uZz1S3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.QKF7yoFo0KAJ70LdMMD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nYFBZQ_fGcXZNPx0TU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oCKOjb8UUN7GO3Qshac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UttCNMqUbGXMUBgf6Ok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BCA1241_7AEF_47F6_8425_34E1BE411A39&quot;,&quot;SourceFullName&quot;:&quot;https://pharmaccess.sharepoint.com/sites/momcareteam/Shared Documents/General/MomCare Presentations/20230315 Results Summary.xlsx&quot;,&quot;LastUpdate&quot;:&quot;2023-03-22 3:03 PM&quot;,&quot;UpdatedBy&quot;:&quot;Fatih Cakmak&quot;,&quot;IsLinked&quot;:false,&quot;IsBrokenLink&quot;:true,&quot;Type&quot;:1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P.6BY1ilZun7pGYA4XT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_loZLWlT3WyOdUz7jqUQ"/>
</p:tagLst>
</file>

<file path=ppt/theme/theme1.xml><?xml version="1.0" encoding="utf-8"?>
<a:theme xmlns:a="http://schemas.openxmlformats.org/drawingml/2006/main" name="Office Theme">
  <a:themeElements>
    <a:clrScheme name="Custom 364">
      <a:dk1>
        <a:srgbClr val="00558F"/>
      </a:dk1>
      <a:lt1>
        <a:srgbClr val="FFFFFF"/>
      </a:lt1>
      <a:dk2>
        <a:srgbClr val="70A4D8"/>
      </a:dk2>
      <a:lt2>
        <a:srgbClr val="EEECE1"/>
      </a:lt2>
      <a:accent1>
        <a:srgbClr val="00558F"/>
      </a:accent1>
      <a:accent2>
        <a:srgbClr val="70A4D8"/>
      </a:accent2>
      <a:accent3>
        <a:srgbClr val="D71920"/>
      </a:accent3>
      <a:accent4>
        <a:srgbClr val="939598"/>
      </a:accent4>
      <a:accent5>
        <a:srgbClr val="E9C31E"/>
      </a:accent5>
      <a:accent6>
        <a:srgbClr val="8AB27B"/>
      </a:accent6>
      <a:hlink>
        <a:srgbClr val="D71920"/>
      </a:hlink>
      <a:folHlink>
        <a:srgbClr val="D7192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 anchorCtr="0"/>
      <a:lstStyle>
        <a:defPPr algn="l">
          <a:defRPr sz="1100" b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0" rtlCol="0">
        <a:spAutoFit/>
      </a:bodyPr>
      <a:lstStyle>
        <a:defPPr>
          <a:lnSpc>
            <a:spcPct val="110000"/>
          </a:lnSpc>
          <a:spcBef>
            <a:spcPts val="312"/>
          </a:spcBef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2EBD600782748B6772AF546ED85FB" ma:contentTypeVersion="5" ma:contentTypeDescription="Create a new document." ma:contentTypeScope="" ma:versionID="4b6d95b69b7cd0e45dbfaf59575ce96a">
  <xsd:schema xmlns:xsd="http://www.w3.org/2001/XMLSchema" xmlns:xs="http://www.w3.org/2001/XMLSchema" xmlns:p="http://schemas.microsoft.com/office/2006/metadata/properties" xmlns:ns2="14fdd927-423d-4218-bbce-4d4c64f60d02" xmlns:ns3="84f8c079-666c-421a-b41c-c27457272f21" targetNamespace="http://schemas.microsoft.com/office/2006/metadata/properties" ma:root="true" ma:fieldsID="f2673af0ec9d2f97cdf40b7d00fbf543" ns2:_="" ns3:_="">
    <xsd:import namespace="14fdd927-423d-4218-bbce-4d4c64f60d02"/>
    <xsd:import namespace="84f8c079-666c-421a-b41c-c27457272f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dd927-423d-4218-bbce-4d4c64f60d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c079-666c-421a-b41c-c27457272f2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f8c079-666c-421a-b41c-c27457272f21">
      <UserInfo>
        <DisplayName>Mark van der Graaf</DisplayName>
        <AccountId>14</AccountId>
        <AccountType/>
      </UserInfo>
      <UserInfo>
        <DisplayName>Judith van Andel</DisplayName>
        <AccountId>15</AccountId>
        <AccountType/>
      </UserInfo>
      <UserInfo>
        <DisplayName>Julie Fleischer</DisplayName>
        <AccountId>16</AccountId>
        <AccountType/>
      </UserInfo>
      <UserInfo>
        <DisplayName>Femke Heddema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DF5E12A-8692-4978-9D76-1CDF3965704E}">
  <ds:schemaRefs>
    <ds:schemaRef ds:uri="14fdd927-423d-4218-bbce-4d4c64f60d02"/>
    <ds:schemaRef ds:uri="84f8c079-666c-421a-b41c-c27457272f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AD2AC3-7388-4188-AC15-509795DF3E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F4E6B-9BEF-4CC1-AC61-5EFF4F2F6B75}">
  <ds:schemaRefs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14fdd927-423d-4218-bbce-4d4c64f60d02"/>
    <ds:schemaRef ds:uri="http://schemas.microsoft.com/office/infopath/2007/PartnerControls"/>
    <ds:schemaRef ds:uri="http://schemas.openxmlformats.org/package/2006/metadata/core-properties"/>
    <ds:schemaRef ds:uri="84f8c079-666c-421a-b41c-c27457272f2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2128</Words>
  <Application>Microsoft Macintosh PowerPoint</Application>
  <PresentationFormat>On-screen Show (16:9)</PresentationFormat>
  <Paragraphs>468</Paragraphs>
  <Slides>26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Franklin Gothic Medium</vt:lpstr>
      <vt:lpstr>MuseoSans</vt:lpstr>
      <vt:lpstr>TimesNewRomanPSMT</vt:lpstr>
      <vt:lpstr>Wingdings</vt:lpstr>
      <vt:lpstr>Office Theme</vt:lpstr>
      <vt:lpstr>think-cell Slide</vt:lpstr>
      <vt:lpstr>PowerPoint Presentation</vt:lpstr>
      <vt:lpstr>Today</vt:lpstr>
      <vt:lpstr>Maternal and neonatal health is a critical area of need in Africa with a high mortality rate and several challenges to realizing universal healthcare </vt:lpstr>
      <vt:lpstr>In (maternity) care in LMICs, there are several behavioral, organizational, and financial barriers affecting both women and healthcare providers </vt:lpstr>
      <vt:lpstr>PowerPoint Presentation</vt:lpstr>
      <vt:lpstr>PowerPoint Presentation</vt:lpstr>
      <vt:lpstr>MomCare Overview</vt:lpstr>
      <vt:lpstr>PowerPoint Presentation</vt:lpstr>
      <vt:lpstr>MomCare is a care bundle powered by mobile communication, quality support, and innovative financing features </vt:lpstr>
      <vt:lpstr>MomCare is a cohort-based VBC program that allows for iterative improvements</vt:lpstr>
      <vt:lpstr>MomCare ‘mobile journey tracking’ capability covering the complete journey supports the key components of MomCare  </vt:lpstr>
      <vt:lpstr>MomCare implements innovative financing mechanisms gradually moving  from fee-for-service to value-based care models</vt:lpstr>
      <vt:lpstr>We observe improved adherence to ANC care as the clinics continue to participate in the program</vt:lpstr>
      <vt:lpstr>MomCare leads to better value with increased care utilization at only limited additional cost </vt:lpstr>
      <vt:lpstr>Segmentation in MomCare</vt:lpstr>
      <vt:lpstr>Socio-economic characteristics of mothers in MomCare Kenya </vt:lpstr>
      <vt:lpstr>Existing comorbidities are distributed differently across the subgroups</vt:lpstr>
      <vt:lpstr>Outcomes vary between subgroups</vt:lpstr>
      <vt:lpstr>Low-Risk Mothers</vt:lpstr>
      <vt:lpstr>High-Risk Mothers</vt:lpstr>
      <vt:lpstr>MomCare digital tools support medical staff for high-risk mothers</vt:lpstr>
      <vt:lpstr>Mothers at risk for perinatal depression</vt:lpstr>
      <vt:lpstr>Teenage Mothers (&lt;19)</vt:lpstr>
      <vt:lpstr>Next Steps</vt:lpstr>
      <vt:lpstr>PowerPoint Presentation</vt:lpstr>
      <vt:lpstr>Questions?</vt:lpstr>
    </vt:vector>
  </TitlesOfParts>
  <Manager/>
  <Company>Laik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Remco Homberg</dc:creator>
  <cp:keywords/>
  <dc:description/>
  <cp:lastModifiedBy>Julie Fleischer</cp:lastModifiedBy>
  <cp:revision>3</cp:revision>
  <cp:lastPrinted>2019-08-13T12:17:10Z</cp:lastPrinted>
  <dcterms:created xsi:type="dcterms:W3CDTF">2018-11-13T11:51:30Z</dcterms:created>
  <dcterms:modified xsi:type="dcterms:W3CDTF">2023-05-01T12:54:52Z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0x0101009F92EBD600782748B6772AF546ED85FB</vt:lpwstr>
  </property>
</Properties>
</file>